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64" r:id="rId5"/>
    <p:sldId id="265" r:id="rId6"/>
    <p:sldId id="266" r:id="rId7"/>
    <p:sldId id="267" r:id="rId8"/>
    <p:sldId id="268" r:id="rId9"/>
    <p:sldId id="269" r:id="rId10"/>
    <p:sldId id="270" r:id="rId11"/>
    <p:sldId id="271" r:id="rId12"/>
    <p:sldId id="259" r:id="rId13"/>
    <p:sldId id="260" r:id="rId14"/>
    <p:sldId id="263" r:id="rId15"/>
  </p:sldIdLst>
  <p:sldSz cx="14630400" cy="8229600"/>
  <p:notesSz cx="8229600" cy="14630400"/>
  <p:embeddedFontLst>
    <p:embeddedFont>
      <p:font typeface="Mukta" panose="020B0604020202020204" charset="0"/>
      <p:regular r:id="rId17"/>
    </p:embeddedFont>
    <p:embeddedFont>
      <p:font typeface="Prompt" panose="00000500000000000000" pitchFamily="2" charset="-3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876" y="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88125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1640919"/>
            <a:ext cx="7415927" cy="1892618"/>
          </a:xfrm>
          <a:prstGeom prst="rect">
            <a:avLst/>
          </a:prstGeom>
          <a:noFill/>
          <a:ln/>
        </p:spPr>
        <p:txBody>
          <a:bodyPr wrap="square" lIns="0" tIns="0" rIns="0" bIns="0" rtlCol="0" anchor="t"/>
          <a:lstStyle/>
          <a:p>
            <a:pPr marL="0" indent="0">
              <a:lnSpc>
                <a:spcPts val="7450"/>
              </a:lnSpc>
              <a:buNone/>
            </a:pPr>
            <a:r>
              <a:rPr lang="en-US" sz="5950" dirty="0">
                <a:solidFill>
                  <a:srgbClr val="C6BFEE"/>
                </a:solidFill>
                <a:latin typeface="Prompt" pitchFamily="34" charset="0"/>
                <a:ea typeface="Prompt" pitchFamily="34" charset="-122"/>
                <a:cs typeface="Prompt" pitchFamily="34" charset="-120"/>
              </a:rPr>
              <a:t>Airline Profitability Analysis</a:t>
            </a:r>
            <a:endParaRPr lang="en-US" sz="5950" dirty="0"/>
          </a:p>
        </p:txBody>
      </p:sp>
      <p:sp>
        <p:nvSpPr>
          <p:cNvPr id="4" name="Text 1"/>
          <p:cNvSpPr/>
          <p:nvPr/>
        </p:nvSpPr>
        <p:spPr>
          <a:xfrm>
            <a:off x="864037" y="3903821"/>
            <a:ext cx="11518463" cy="1975247"/>
          </a:xfrm>
          <a:prstGeom prst="rect">
            <a:avLst/>
          </a:prstGeom>
          <a:noFill/>
          <a:ln/>
        </p:spPr>
        <p:txBody>
          <a:bodyPr wrap="squar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The airline operates a diverse aircraft fleet ranging from small business jets to medium-sized machines. They have been providing high-quality air transportation services to their clients for several years, and our primary focus is to ensure a safe, comfortable, and convenient journey for our passengers  we are currently facing challenges due to several factors such as stricter environmental regulations, higher flight taxes, increased interest rates, rising fuel prices, and a tight labor market resulting in increased labor costs. </a:t>
            </a:r>
            <a:endParaRPr lang="en-US" sz="1900" dirty="0"/>
          </a:p>
        </p:txBody>
      </p:sp>
      <p:sp>
        <p:nvSpPr>
          <p:cNvPr id="5" name="Shape 2"/>
          <p:cNvSpPr/>
          <p:nvPr/>
        </p:nvSpPr>
        <p:spPr>
          <a:xfrm>
            <a:off x="864037" y="6175177"/>
            <a:ext cx="394930" cy="394930"/>
          </a:xfrm>
          <a:prstGeom prst="roundRect">
            <a:avLst>
              <a:gd name="adj" fmla="val 23151155"/>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871657" y="6182797"/>
            <a:ext cx="379690" cy="379690"/>
          </a:xfrm>
          <a:prstGeom prst="rect">
            <a:avLst/>
          </a:prstGeom>
        </p:spPr>
      </p:pic>
      <p:sp>
        <p:nvSpPr>
          <p:cNvPr id="7" name="Text 3"/>
          <p:cNvSpPr/>
          <p:nvPr/>
        </p:nvSpPr>
        <p:spPr>
          <a:xfrm>
            <a:off x="1382316" y="6156722"/>
            <a:ext cx="2286238" cy="431959"/>
          </a:xfrm>
          <a:prstGeom prst="rect">
            <a:avLst/>
          </a:prstGeom>
          <a:noFill/>
          <a:ln/>
        </p:spPr>
        <p:txBody>
          <a:bodyPr wrap="none" lIns="0" tIns="0" rIns="0" bIns="0" rtlCol="0" anchor="t"/>
          <a:lstStyle/>
          <a:p>
            <a:pPr marL="0" indent="0" algn="l">
              <a:lnSpc>
                <a:spcPts val="3400"/>
              </a:lnSpc>
              <a:buNone/>
            </a:pPr>
            <a:r>
              <a:rPr lang="en-US" sz="2400" b="1" dirty="0">
                <a:solidFill>
                  <a:srgbClr val="DAD8E9"/>
                </a:solidFill>
                <a:latin typeface="Mukta" pitchFamily="34" charset="0"/>
                <a:ea typeface="Mukta" pitchFamily="34" charset="-122"/>
                <a:cs typeface="Mukta" pitchFamily="34" charset="-120"/>
              </a:rPr>
              <a:t>by Tanmoy Guria</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1321356" y="668298"/>
            <a:ext cx="6378535" cy="672703"/>
          </a:xfrm>
          <a:prstGeom prst="rect">
            <a:avLst/>
          </a:prstGeom>
          <a:noFill/>
          <a:ln/>
        </p:spPr>
        <p:txBody>
          <a:bodyPr wrap="none" lIns="0" tIns="0" rIns="0" bIns="0" rtlCol="0" anchor="t"/>
          <a:lstStyle/>
          <a:p>
            <a:pPr marL="0" indent="0">
              <a:lnSpc>
                <a:spcPts val="5250"/>
              </a:lnSpc>
              <a:buNone/>
            </a:pPr>
            <a:r>
              <a:rPr lang="en-US" sz="4200" dirty="0">
                <a:solidFill>
                  <a:srgbClr val="C6BFEE"/>
                </a:solidFill>
                <a:latin typeface="Prompt" pitchFamily="34" charset="0"/>
                <a:ea typeface="Prompt" pitchFamily="34" charset="-122"/>
                <a:cs typeface="Prompt" pitchFamily="34" charset="-120"/>
              </a:rPr>
              <a:t>Occupancy Rate Metrics</a:t>
            </a:r>
            <a:endParaRPr lang="en-US" sz="4200" dirty="0"/>
          </a:p>
        </p:txBody>
      </p:sp>
      <p:sp>
        <p:nvSpPr>
          <p:cNvPr id="3" name="Text 1"/>
          <p:cNvSpPr/>
          <p:nvPr/>
        </p:nvSpPr>
        <p:spPr>
          <a:xfrm>
            <a:off x="1321356" y="1946434"/>
            <a:ext cx="2690812" cy="336352"/>
          </a:xfrm>
          <a:prstGeom prst="rect">
            <a:avLst/>
          </a:prstGeom>
          <a:noFill/>
          <a:ln/>
        </p:spPr>
        <p:txBody>
          <a:bodyPr wrap="none" lIns="0" tIns="0" rIns="0" bIns="0" rtlCol="0" anchor="t"/>
          <a:lstStyle/>
          <a:p>
            <a:pPr marL="0" indent="0">
              <a:lnSpc>
                <a:spcPts val="2600"/>
              </a:lnSpc>
              <a:buNone/>
            </a:pPr>
            <a:r>
              <a:rPr lang="en-US" sz="2100" dirty="0">
                <a:solidFill>
                  <a:srgbClr val="C6BFEE"/>
                </a:solidFill>
                <a:latin typeface="Prompt" pitchFamily="34" charset="0"/>
                <a:ea typeface="Prompt" pitchFamily="34" charset="-122"/>
                <a:cs typeface="Prompt" pitchFamily="34" charset="-120"/>
              </a:rPr>
              <a:t>Booked Seats</a:t>
            </a:r>
            <a:endParaRPr lang="en-US" sz="2100" dirty="0"/>
          </a:p>
        </p:txBody>
      </p:sp>
      <p:sp>
        <p:nvSpPr>
          <p:cNvPr id="4" name="Text 2"/>
          <p:cNvSpPr/>
          <p:nvPr/>
        </p:nvSpPr>
        <p:spPr>
          <a:xfrm>
            <a:off x="1321356" y="2524958"/>
            <a:ext cx="3601522" cy="1549718"/>
          </a:xfrm>
          <a:prstGeom prst="rect">
            <a:avLst/>
          </a:prstGeom>
          <a:noFill/>
          <a:ln/>
        </p:spPr>
        <p:txBody>
          <a:bodyPr wrap="square" lIns="0" tIns="0" rIns="0" bIns="0" rtlCol="0" anchor="t"/>
          <a:lstStyle/>
          <a:p>
            <a:pPr marL="0" indent="0">
              <a:lnSpc>
                <a:spcPts val="3050"/>
              </a:lnSpc>
              <a:buNone/>
            </a:pPr>
            <a:r>
              <a:rPr lang="en-US" sz="1900" dirty="0">
                <a:solidFill>
                  <a:srgbClr val="DAD8E9"/>
                </a:solidFill>
                <a:latin typeface="Mukta" pitchFamily="34" charset="0"/>
                <a:ea typeface="Mukta" pitchFamily="34" charset="-122"/>
                <a:cs typeface="Mukta" pitchFamily="34" charset="-120"/>
              </a:rPr>
              <a:t>This analysis examines the average number of booked seats per aircraft to understand how successfully the airline fills its available seats.</a:t>
            </a:r>
            <a:endParaRPr lang="en-US" sz="1900" dirty="0"/>
          </a:p>
        </p:txBody>
      </p:sp>
      <p:sp>
        <p:nvSpPr>
          <p:cNvPr id="5" name="Text 3"/>
          <p:cNvSpPr/>
          <p:nvPr/>
        </p:nvSpPr>
        <p:spPr>
          <a:xfrm>
            <a:off x="1708666" y="4292560"/>
            <a:ext cx="3214211" cy="774859"/>
          </a:xfrm>
          <a:prstGeom prst="rect">
            <a:avLst/>
          </a:prstGeom>
          <a:noFill/>
          <a:ln/>
        </p:spPr>
        <p:txBody>
          <a:bodyPr wrap="square" lIns="0" tIns="0" rIns="0" bIns="0" rtlCol="0" anchor="t"/>
          <a:lstStyle/>
          <a:p>
            <a:pPr marL="342900" indent="-342900" algn="l">
              <a:lnSpc>
                <a:spcPts val="3050"/>
              </a:lnSpc>
              <a:buSzPct val="100000"/>
              <a:buChar char="•"/>
            </a:pPr>
            <a:r>
              <a:rPr lang="en-US" sz="1900" dirty="0">
                <a:solidFill>
                  <a:srgbClr val="DAD8E9"/>
                </a:solidFill>
                <a:latin typeface="Mukta" pitchFamily="34" charset="0"/>
                <a:ea typeface="Mukta" pitchFamily="34" charset="-122"/>
                <a:cs typeface="Mukta" pitchFamily="34" charset="-120"/>
              </a:rPr>
              <a:t>Analyze historical data to identify trends in booked seats.</a:t>
            </a:r>
            <a:endParaRPr lang="en-US" sz="1900" dirty="0"/>
          </a:p>
        </p:txBody>
      </p:sp>
      <p:sp>
        <p:nvSpPr>
          <p:cNvPr id="6" name="Text 4"/>
          <p:cNvSpPr/>
          <p:nvPr/>
        </p:nvSpPr>
        <p:spPr>
          <a:xfrm>
            <a:off x="1708666" y="5152072"/>
            <a:ext cx="3214211" cy="1162288"/>
          </a:xfrm>
          <a:prstGeom prst="rect">
            <a:avLst/>
          </a:prstGeom>
          <a:noFill/>
          <a:ln/>
        </p:spPr>
        <p:txBody>
          <a:bodyPr wrap="square" lIns="0" tIns="0" rIns="0" bIns="0" rtlCol="0" anchor="t"/>
          <a:lstStyle/>
          <a:p>
            <a:pPr marL="342900" indent="-342900" algn="l">
              <a:lnSpc>
                <a:spcPts val="3050"/>
              </a:lnSpc>
              <a:buSzPct val="100000"/>
              <a:buChar char="•"/>
            </a:pPr>
            <a:r>
              <a:rPr lang="en-US" sz="1900" dirty="0">
                <a:solidFill>
                  <a:srgbClr val="DAD8E9"/>
                </a:solidFill>
                <a:latin typeface="Mukta" pitchFamily="34" charset="0"/>
                <a:ea typeface="Mukta" pitchFamily="34" charset="-122"/>
                <a:cs typeface="Mukta" pitchFamily="34" charset="-120"/>
              </a:rPr>
              <a:t>Compare booked seats across different aircraft types and flight routes.</a:t>
            </a:r>
            <a:endParaRPr lang="en-US" sz="1900" dirty="0"/>
          </a:p>
        </p:txBody>
      </p:sp>
      <p:sp>
        <p:nvSpPr>
          <p:cNvPr id="7" name="Text 5"/>
          <p:cNvSpPr/>
          <p:nvPr/>
        </p:nvSpPr>
        <p:spPr>
          <a:xfrm>
            <a:off x="5521285" y="1946434"/>
            <a:ext cx="2690812" cy="336352"/>
          </a:xfrm>
          <a:prstGeom prst="rect">
            <a:avLst/>
          </a:prstGeom>
          <a:noFill/>
          <a:ln/>
        </p:spPr>
        <p:txBody>
          <a:bodyPr wrap="none" lIns="0" tIns="0" rIns="0" bIns="0" rtlCol="0" anchor="t"/>
          <a:lstStyle/>
          <a:p>
            <a:pPr marL="0" indent="0">
              <a:lnSpc>
                <a:spcPts val="2600"/>
              </a:lnSpc>
              <a:buNone/>
            </a:pPr>
            <a:r>
              <a:rPr lang="en-US" sz="2100" dirty="0">
                <a:solidFill>
                  <a:srgbClr val="C6BFEE"/>
                </a:solidFill>
                <a:latin typeface="Prompt" pitchFamily="34" charset="0"/>
                <a:ea typeface="Prompt" pitchFamily="34" charset="-122"/>
                <a:cs typeface="Prompt" pitchFamily="34" charset="-120"/>
              </a:rPr>
              <a:t>Occupancy Rate</a:t>
            </a:r>
            <a:endParaRPr lang="en-US" sz="2100" dirty="0"/>
          </a:p>
        </p:txBody>
      </p:sp>
      <p:sp>
        <p:nvSpPr>
          <p:cNvPr id="8" name="Text 6"/>
          <p:cNvSpPr/>
          <p:nvPr/>
        </p:nvSpPr>
        <p:spPr>
          <a:xfrm>
            <a:off x="5521285" y="2524958"/>
            <a:ext cx="3601522" cy="1549718"/>
          </a:xfrm>
          <a:prstGeom prst="rect">
            <a:avLst/>
          </a:prstGeom>
          <a:noFill/>
          <a:ln/>
        </p:spPr>
        <p:txBody>
          <a:bodyPr wrap="square" lIns="0" tIns="0" rIns="0" bIns="0" rtlCol="0" anchor="t"/>
          <a:lstStyle/>
          <a:p>
            <a:pPr marL="0" indent="0">
              <a:lnSpc>
                <a:spcPts val="3050"/>
              </a:lnSpc>
              <a:buNone/>
            </a:pPr>
            <a:r>
              <a:rPr lang="en-US" sz="1900" dirty="0">
                <a:solidFill>
                  <a:srgbClr val="DAD8E9"/>
                </a:solidFill>
                <a:latin typeface="Mukta" pitchFamily="34" charset="0"/>
                <a:ea typeface="Mukta" pitchFamily="34" charset="-122"/>
                <a:cs typeface="Mukta" pitchFamily="34" charset="-120"/>
              </a:rPr>
              <a:t>The occupancy rate is calculated by dividing the number of booked seats by the total available seats in each aircraft.</a:t>
            </a:r>
            <a:endParaRPr lang="en-US" sz="1900" dirty="0"/>
          </a:p>
        </p:txBody>
      </p:sp>
      <p:sp>
        <p:nvSpPr>
          <p:cNvPr id="9" name="Text 7"/>
          <p:cNvSpPr/>
          <p:nvPr/>
        </p:nvSpPr>
        <p:spPr>
          <a:xfrm>
            <a:off x="5908715" y="4292560"/>
            <a:ext cx="3214092" cy="1549718"/>
          </a:xfrm>
          <a:prstGeom prst="rect">
            <a:avLst/>
          </a:prstGeom>
          <a:noFill/>
          <a:ln/>
        </p:spPr>
        <p:txBody>
          <a:bodyPr wrap="square" lIns="0" tIns="0" rIns="0" bIns="0" rtlCol="0" anchor="t"/>
          <a:lstStyle/>
          <a:p>
            <a:pPr marL="342900" indent="-342900" algn="l">
              <a:lnSpc>
                <a:spcPts val="3050"/>
              </a:lnSpc>
              <a:buSzPct val="100000"/>
              <a:buFont typeface="+mj-lt"/>
              <a:buAutoNum type="arabicPeriod"/>
            </a:pPr>
            <a:r>
              <a:rPr lang="en-US" sz="1900" dirty="0">
                <a:solidFill>
                  <a:srgbClr val="DAD8E9"/>
                </a:solidFill>
                <a:latin typeface="Mukta" pitchFamily="34" charset="0"/>
                <a:ea typeface="Mukta" pitchFamily="34" charset="-122"/>
                <a:cs typeface="Mukta" pitchFamily="34" charset="-120"/>
              </a:rPr>
              <a:t>Identify factors influencing occupancy rate fluctuations, such as seasonality and economic conditions.</a:t>
            </a:r>
            <a:endParaRPr lang="en-US" sz="1900" dirty="0"/>
          </a:p>
        </p:txBody>
      </p:sp>
      <p:sp>
        <p:nvSpPr>
          <p:cNvPr id="10" name="Text 8"/>
          <p:cNvSpPr/>
          <p:nvPr/>
        </p:nvSpPr>
        <p:spPr>
          <a:xfrm>
            <a:off x="5908715" y="5926931"/>
            <a:ext cx="3214092" cy="1549718"/>
          </a:xfrm>
          <a:prstGeom prst="rect">
            <a:avLst/>
          </a:prstGeom>
          <a:noFill/>
          <a:ln/>
        </p:spPr>
        <p:txBody>
          <a:bodyPr wrap="square" lIns="0" tIns="0" rIns="0" bIns="0" rtlCol="0" anchor="t"/>
          <a:lstStyle/>
          <a:p>
            <a:pPr marL="342900" indent="-342900" algn="l">
              <a:lnSpc>
                <a:spcPts val="3050"/>
              </a:lnSpc>
              <a:buSzPct val="100000"/>
              <a:buFont typeface="+mj-lt"/>
              <a:buAutoNum type="arabicPeriod" startAt="2"/>
            </a:pPr>
            <a:r>
              <a:rPr lang="en-US" sz="1900" dirty="0">
                <a:solidFill>
                  <a:srgbClr val="DAD8E9"/>
                </a:solidFill>
                <a:latin typeface="Mukta" pitchFamily="34" charset="0"/>
                <a:ea typeface="Mukta" pitchFamily="34" charset="-122"/>
                <a:cs typeface="Mukta" pitchFamily="34" charset="-120"/>
              </a:rPr>
              <a:t>Benchmark against industry averages and competitors to understand relative performance.</a:t>
            </a:r>
            <a:endParaRPr lang="en-US" sz="1900" dirty="0"/>
          </a:p>
        </p:txBody>
      </p:sp>
      <p:sp>
        <p:nvSpPr>
          <p:cNvPr id="11" name="Text 9"/>
          <p:cNvSpPr/>
          <p:nvPr/>
        </p:nvSpPr>
        <p:spPr>
          <a:xfrm>
            <a:off x="9721215" y="1946434"/>
            <a:ext cx="2690812" cy="336352"/>
          </a:xfrm>
          <a:prstGeom prst="rect">
            <a:avLst/>
          </a:prstGeom>
          <a:noFill/>
          <a:ln/>
        </p:spPr>
        <p:txBody>
          <a:bodyPr wrap="none" lIns="0" tIns="0" rIns="0" bIns="0" rtlCol="0" anchor="t"/>
          <a:lstStyle/>
          <a:p>
            <a:pPr marL="0" indent="0">
              <a:lnSpc>
                <a:spcPts val="2600"/>
              </a:lnSpc>
              <a:buNone/>
            </a:pPr>
            <a:r>
              <a:rPr lang="en-US" sz="2100" dirty="0">
                <a:solidFill>
                  <a:srgbClr val="C6BFEE"/>
                </a:solidFill>
                <a:latin typeface="Prompt" pitchFamily="34" charset="0"/>
                <a:ea typeface="Prompt" pitchFamily="34" charset="-122"/>
                <a:cs typeface="Prompt" pitchFamily="34" charset="-120"/>
              </a:rPr>
              <a:t>Empty Seats</a:t>
            </a:r>
            <a:endParaRPr lang="en-US" sz="2100" dirty="0"/>
          </a:p>
        </p:txBody>
      </p:sp>
      <p:sp>
        <p:nvSpPr>
          <p:cNvPr id="12" name="Text 10"/>
          <p:cNvSpPr/>
          <p:nvPr/>
        </p:nvSpPr>
        <p:spPr>
          <a:xfrm>
            <a:off x="9721215" y="2524958"/>
            <a:ext cx="3601522" cy="1549718"/>
          </a:xfrm>
          <a:prstGeom prst="rect">
            <a:avLst/>
          </a:prstGeom>
          <a:noFill/>
          <a:ln/>
        </p:spPr>
        <p:txBody>
          <a:bodyPr wrap="square" lIns="0" tIns="0" rIns="0" bIns="0" rtlCol="0" anchor="t"/>
          <a:lstStyle/>
          <a:p>
            <a:pPr marL="0" indent="0">
              <a:lnSpc>
                <a:spcPts val="3050"/>
              </a:lnSpc>
              <a:buNone/>
            </a:pPr>
            <a:r>
              <a:rPr lang="en-US" sz="1900" dirty="0">
                <a:solidFill>
                  <a:srgbClr val="DAD8E9"/>
                </a:solidFill>
                <a:latin typeface="Mukta" pitchFamily="34" charset="0"/>
                <a:ea typeface="Mukta" pitchFamily="34" charset="-122"/>
                <a:cs typeface="Mukta" pitchFamily="34" charset="-120"/>
              </a:rPr>
              <a:t>The analysis explores the number of empty seats per flight to identify opportunities for improving seat utilization.</a:t>
            </a:r>
            <a:endParaRPr lang="en-US" sz="1900" dirty="0"/>
          </a:p>
        </p:txBody>
      </p:sp>
      <p:sp>
        <p:nvSpPr>
          <p:cNvPr id="13" name="Text 11"/>
          <p:cNvSpPr/>
          <p:nvPr/>
        </p:nvSpPr>
        <p:spPr>
          <a:xfrm>
            <a:off x="10108525" y="4292560"/>
            <a:ext cx="3214211" cy="1549718"/>
          </a:xfrm>
          <a:prstGeom prst="rect">
            <a:avLst/>
          </a:prstGeom>
          <a:noFill/>
          <a:ln/>
        </p:spPr>
        <p:txBody>
          <a:bodyPr wrap="square" lIns="0" tIns="0" rIns="0" bIns="0" rtlCol="0" anchor="t"/>
          <a:lstStyle/>
          <a:p>
            <a:pPr marL="342900" indent="-342900" algn="l">
              <a:lnSpc>
                <a:spcPts val="3050"/>
              </a:lnSpc>
              <a:buSzPct val="100000"/>
              <a:buChar char="•"/>
            </a:pPr>
            <a:r>
              <a:rPr lang="en-US" sz="1900" dirty="0">
                <a:solidFill>
                  <a:srgbClr val="DAD8E9"/>
                </a:solidFill>
                <a:latin typeface="Mukta" pitchFamily="34" charset="0"/>
                <a:ea typeface="Mukta" pitchFamily="34" charset="-122"/>
                <a:cs typeface="Mukta" pitchFamily="34" charset="-120"/>
              </a:rPr>
              <a:t>Analyze the reasons behind empty seats, including cancellations, overbookings, and no-shows.</a:t>
            </a:r>
            <a:endParaRPr lang="en-US" sz="1900" dirty="0"/>
          </a:p>
        </p:txBody>
      </p:sp>
      <p:sp>
        <p:nvSpPr>
          <p:cNvPr id="14" name="Text 12"/>
          <p:cNvSpPr/>
          <p:nvPr/>
        </p:nvSpPr>
        <p:spPr>
          <a:xfrm>
            <a:off x="10108525" y="5926931"/>
            <a:ext cx="3214211" cy="1549718"/>
          </a:xfrm>
          <a:prstGeom prst="rect">
            <a:avLst/>
          </a:prstGeom>
          <a:noFill/>
          <a:ln/>
        </p:spPr>
        <p:txBody>
          <a:bodyPr wrap="square" lIns="0" tIns="0" rIns="0" bIns="0" rtlCol="0" anchor="t"/>
          <a:lstStyle/>
          <a:p>
            <a:pPr marL="342900" indent="-342900" algn="l">
              <a:lnSpc>
                <a:spcPts val="3050"/>
              </a:lnSpc>
              <a:buSzPct val="100000"/>
              <a:buChar char="•"/>
            </a:pPr>
            <a:r>
              <a:rPr lang="en-US" sz="1900" dirty="0">
                <a:solidFill>
                  <a:srgbClr val="DAD8E9"/>
                </a:solidFill>
                <a:latin typeface="Mukta" pitchFamily="34" charset="0"/>
                <a:ea typeface="Mukta" pitchFamily="34" charset="-122"/>
                <a:cs typeface="Mukta" pitchFamily="34" charset="-120"/>
              </a:rPr>
              <a:t>Develop strategies to minimize empty seats through effective inventory management and pricing.</a:t>
            </a:r>
            <a:endParaRPr lang="en-US" sz="19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p:cNvSpPr/>
          <p:nvPr/>
        </p:nvSpPr>
        <p:spPr>
          <a:xfrm>
            <a:off x="1279802" y="88384"/>
            <a:ext cx="7614999" cy="638770"/>
          </a:xfrm>
          <a:prstGeom prst="rect">
            <a:avLst/>
          </a:prstGeom>
          <a:noFill/>
          <a:ln/>
        </p:spPr>
        <p:txBody>
          <a:bodyPr wrap="none" lIns="0" tIns="0" rIns="0" bIns="0" rtlCol="0" anchor="t"/>
          <a:lstStyle/>
          <a:p>
            <a:pPr marL="0" indent="0">
              <a:lnSpc>
                <a:spcPts val="5000"/>
              </a:lnSpc>
              <a:buNone/>
            </a:pPr>
            <a:r>
              <a:rPr lang="en-US" sz="4000" dirty="0">
                <a:solidFill>
                  <a:srgbClr val="C6BFEE"/>
                </a:solidFill>
                <a:latin typeface="Prompt" pitchFamily="34" charset="0"/>
                <a:ea typeface="Prompt" pitchFamily="34" charset="-122"/>
                <a:cs typeface="Prompt" pitchFamily="34" charset="-120"/>
              </a:rPr>
              <a:t>Revenue Impact of Occupancy</a:t>
            </a:r>
            <a:endParaRPr lang="en-US" sz="4000" dirty="0"/>
          </a:p>
        </p:txBody>
      </p:sp>
      <p:pic>
        <p:nvPicPr>
          <p:cNvPr id="5" name="Image 2" descr="preencoded.png"/>
          <p:cNvPicPr>
            <a:picLocks noChangeAspect="1"/>
          </p:cNvPicPr>
          <p:nvPr/>
        </p:nvPicPr>
        <p:blipFill>
          <a:blip r:embed="rId3"/>
          <a:stretch>
            <a:fillRect/>
          </a:stretch>
        </p:blipFill>
        <p:spPr>
          <a:xfrm>
            <a:off x="1321356" y="4516160"/>
            <a:ext cx="3995857" cy="919639"/>
          </a:xfrm>
          <a:prstGeom prst="rect">
            <a:avLst/>
          </a:prstGeom>
        </p:spPr>
      </p:pic>
      <p:sp>
        <p:nvSpPr>
          <p:cNvPr id="6" name="Text 1"/>
          <p:cNvSpPr/>
          <p:nvPr/>
        </p:nvSpPr>
        <p:spPr>
          <a:xfrm>
            <a:off x="1551265" y="5780603"/>
            <a:ext cx="2554843" cy="319326"/>
          </a:xfrm>
          <a:prstGeom prst="rect">
            <a:avLst/>
          </a:prstGeom>
          <a:noFill/>
          <a:ln/>
        </p:spPr>
        <p:txBody>
          <a:bodyPr wrap="none" lIns="0" tIns="0" rIns="0" bIns="0" rtlCol="0" anchor="t"/>
          <a:lstStyle/>
          <a:p>
            <a:pPr marL="0" indent="0" algn="l">
              <a:lnSpc>
                <a:spcPts val="2500"/>
              </a:lnSpc>
              <a:buNone/>
            </a:pPr>
            <a:r>
              <a:rPr lang="en-US" sz="2000" dirty="0">
                <a:solidFill>
                  <a:srgbClr val="DAD8E9"/>
                </a:solidFill>
                <a:latin typeface="Prompt" pitchFamily="34" charset="0"/>
                <a:ea typeface="Prompt" pitchFamily="34" charset="-122"/>
                <a:cs typeface="Prompt" pitchFamily="34" charset="-120"/>
              </a:rPr>
              <a:t>Higher Occupancy</a:t>
            </a:r>
            <a:endParaRPr lang="en-US" sz="2000" dirty="0"/>
          </a:p>
        </p:txBody>
      </p:sp>
      <p:sp>
        <p:nvSpPr>
          <p:cNvPr id="7" name="Text 2"/>
          <p:cNvSpPr/>
          <p:nvPr/>
        </p:nvSpPr>
        <p:spPr>
          <a:xfrm>
            <a:off x="1551265" y="6237803"/>
            <a:ext cx="3536037" cy="1103352"/>
          </a:xfrm>
          <a:prstGeom prst="rect">
            <a:avLst/>
          </a:prstGeom>
          <a:noFill/>
          <a:ln/>
        </p:spPr>
        <p:txBody>
          <a:bodyPr wrap="square" lIns="0" tIns="0" rIns="0" bIns="0" rtlCol="0" anchor="t"/>
          <a:lstStyle/>
          <a:p>
            <a:pPr marL="0" indent="0" algn="l">
              <a:lnSpc>
                <a:spcPts val="2850"/>
              </a:lnSpc>
              <a:buNone/>
            </a:pPr>
            <a:r>
              <a:rPr lang="en-US" sz="1800" dirty="0">
                <a:solidFill>
                  <a:srgbClr val="DAD8E9"/>
                </a:solidFill>
                <a:latin typeface="Mukta" pitchFamily="34" charset="0"/>
                <a:ea typeface="Mukta" pitchFamily="34" charset="-122"/>
                <a:cs typeface="Mukta" pitchFamily="34" charset="-120"/>
              </a:rPr>
              <a:t>Higher occupancy rates directly translate to increased revenue and profitability for the airline.</a:t>
            </a:r>
            <a:endParaRPr lang="en-US" sz="1800" dirty="0"/>
          </a:p>
        </p:txBody>
      </p:sp>
      <p:pic>
        <p:nvPicPr>
          <p:cNvPr id="8" name="Image 3" descr="preencoded.png"/>
          <p:cNvPicPr>
            <a:picLocks noChangeAspect="1"/>
          </p:cNvPicPr>
          <p:nvPr/>
        </p:nvPicPr>
        <p:blipFill>
          <a:blip r:embed="rId4"/>
          <a:stretch>
            <a:fillRect/>
          </a:stretch>
        </p:blipFill>
        <p:spPr>
          <a:xfrm>
            <a:off x="5317212" y="4516160"/>
            <a:ext cx="3995857" cy="919639"/>
          </a:xfrm>
          <a:prstGeom prst="rect">
            <a:avLst/>
          </a:prstGeom>
        </p:spPr>
      </p:pic>
      <p:sp>
        <p:nvSpPr>
          <p:cNvPr id="9" name="Text 3"/>
          <p:cNvSpPr/>
          <p:nvPr/>
        </p:nvSpPr>
        <p:spPr>
          <a:xfrm>
            <a:off x="5547122" y="5780603"/>
            <a:ext cx="2554843" cy="319326"/>
          </a:xfrm>
          <a:prstGeom prst="rect">
            <a:avLst/>
          </a:prstGeom>
          <a:noFill/>
          <a:ln/>
        </p:spPr>
        <p:txBody>
          <a:bodyPr wrap="none" lIns="0" tIns="0" rIns="0" bIns="0" rtlCol="0" anchor="t"/>
          <a:lstStyle/>
          <a:p>
            <a:pPr marL="0" indent="0" algn="l">
              <a:lnSpc>
                <a:spcPts val="2500"/>
              </a:lnSpc>
              <a:buNone/>
            </a:pPr>
            <a:r>
              <a:rPr lang="en-US" sz="2000" dirty="0">
                <a:solidFill>
                  <a:srgbClr val="DAD8E9"/>
                </a:solidFill>
                <a:latin typeface="Prompt" pitchFamily="34" charset="0"/>
                <a:ea typeface="Prompt" pitchFamily="34" charset="-122"/>
                <a:cs typeface="Prompt" pitchFamily="34" charset="-120"/>
              </a:rPr>
              <a:t>Increased Revenue</a:t>
            </a:r>
            <a:endParaRPr lang="en-US" sz="2000" dirty="0"/>
          </a:p>
        </p:txBody>
      </p:sp>
      <p:sp>
        <p:nvSpPr>
          <p:cNvPr id="10" name="Text 4"/>
          <p:cNvSpPr/>
          <p:nvPr/>
        </p:nvSpPr>
        <p:spPr>
          <a:xfrm>
            <a:off x="5547122" y="6237803"/>
            <a:ext cx="3536037" cy="1103352"/>
          </a:xfrm>
          <a:prstGeom prst="rect">
            <a:avLst/>
          </a:prstGeom>
          <a:noFill/>
          <a:ln/>
        </p:spPr>
        <p:txBody>
          <a:bodyPr wrap="square" lIns="0" tIns="0" rIns="0" bIns="0" rtlCol="0" anchor="t"/>
          <a:lstStyle/>
          <a:p>
            <a:pPr marL="0" indent="0" algn="l">
              <a:lnSpc>
                <a:spcPts val="2850"/>
              </a:lnSpc>
              <a:buNone/>
            </a:pPr>
            <a:r>
              <a:rPr lang="en-US" sz="1800" dirty="0">
                <a:solidFill>
                  <a:srgbClr val="DAD8E9"/>
                </a:solidFill>
                <a:latin typeface="Mukta" pitchFamily="34" charset="0"/>
                <a:ea typeface="Mukta" pitchFamily="34" charset="-122"/>
                <a:cs typeface="Mukta" pitchFamily="34" charset="-120"/>
              </a:rPr>
              <a:t>With more passengers filling the seats, the airline generates more revenue from ticket sales.</a:t>
            </a:r>
            <a:endParaRPr lang="en-US" sz="1800" dirty="0"/>
          </a:p>
        </p:txBody>
      </p:sp>
      <p:pic>
        <p:nvPicPr>
          <p:cNvPr id="11" name="Image 4" descr="preencoded.png"/>
          <p:cNvPicPr>
            <a:picLocks noChangeAspect="1"/>
          </p:cNvPicPr>
          <p:nvPr/>
        </p:nvPicPr>
        <p:blipFill>
          <a:blip r:embed="rId5"/>
          <a:stretch>
            <a:fillRect/>
          </a:stretch>
        </p:blipFill>
        <p:spPr>
          <a:xfrm>
            <a:off x="9313069" y="4516160"/>
            <a:ext cx="3995857" cy="919639"/>
          </a:xfrm>
          <a:prstGeom prst="rect">
            <a:avLst/>
          </a:prstGeom>
        </p:spPr>
      </p:pic>
      <p:sp>
        <p:nvSpPr>
          <p:cNvPr id="12" name="Text 5"/>
          <p:cNvSpPr/>
          <p:nvPr/>
        </p:nvSpPr>
        <p:spPr>
          <a:xfrm>
            <a:off x="9542978" y="5780603"/>
            <a:ext cx="2554843" cy="319326"/>
          </a:xfrm>
          <a:prstGeom prst="rect">
            <a:avLst/>
          </a:prstGeom>
          <a:noFill/>
          <a:ln/>
        </p:spPr>
        <p:txBody>
          <a:bodyPr wrap="none" lIns="0" tIns="0" rIns="0" bIns="0" rtlCol="0" anchor="t"/>
          <a:lstStyle/>
          <a:p>
            <a:pPr marL="0" indent="0" algn="l">
              <a:lnSpc>
                <a:spcPts val="2500"/>
              </a:lnSpc>
              <a:buNone/>
            </a:pPr>
            <a:r>
              <a:rPr lang="en-US" sz="2000" dirty="0">
                <a:solidFill>
                  <a:srgbClr val="DAD8E9"/>
                </a:solidFill>
                <a:latin typeface="Prompt" pitchFamily="34" charset="0"/>
                <a:ea typeface="Prompt" pitchFamily="34" charset="-122"/>
                <a:cs typeface="Prompt" pitchFamily="34" charset="-120"/>
              </a:rPr>
              <a:t>Reduced Costs</a:t>
            </a:r>
            <a:endParaRPr lang="en-US" sz="2000" dirty="0"/>
          </a:p>
        </p:txBody>
      </p:sp>
      <p:sp>
        <p:nvSpPr>
          <p:cNvPr id="13" name="Text 6"/>
          <p:cNvSpPr/>
          <p:nvPr/>
        </p:nvSpPr>
        <p:spPr>
          <a:xfrm>
            <a:off x="9542978" y="6237803"/>
            <a:ext cx="3536037" cy="1103352"/>
          </a:xfrm>
          <a:prstGeom prst="rect">
            <a:avLst/>
          </a:prstGeom>
          <a:noFill/>
          <a:ln/>
        </p:spPr>
        <p:txBody>
          <a:bodyPr wrap="square" lIns="0" tIns="0" rIns="0" bIns="0" rtlCol="0" anchor="t"/>
          <a:lstStyle/>
          <a:p>
            <a:pPr marL="0" indent="0" algn="l">
              <a:lnSpc>
                <a:spcPts val="2850"/>
              </a:lnSpc>
              <a:buNone/>
            </a:pPr>
            <a:r>
              <a:rPr lang="en-US" sz="1800" dirty="0">
                <a:solidFill>
                  <a:srgbClr val="DAD8E9"/>
                </a:solidFill>
                <a:latin typeface="Mukta" pitchFamily="34" charset="0"/>
                <a:ea typeface="Mukta" pitchFamily="34" charset="-122"/>
                <a:cs typeface="Mukta" pitchFamily="34" charset="-120"/>
              </a:rPr>
              <a:t>Lower operational costs are associated with empty seats, such as fuel consumption and maintenance.</a:t>
            </a:r>
            <a:endParaRPr lang="en-US" sz="1800" dirty="0"/>
          </a:p>
        </p:txBody>
      </p:sp>
      <p:graphicFrame>
        <p:nvGraphicFramePr>
          <p:cNvPr id="14" name="Table 13">
            <a:extLst>
              <a:ext uri="{FF2B5EF4-FFF2-40B4-BE49-F238E27FC236}">
                <a16:creationId xmlns:a16="http://schemas.microsoft.com/office/drawing/2014/main" id="{4B72B4DE-3F1E-6EBB-D6B1-6473163EF77A}"/>
              </a:ext>
            </a:extLst>
          </p:cNvPr>
          <p:cNvGraphicFramePr>
            <a:graphicFrameLocks noGrp="1"/>
          </p:cNvGraphicFramePr>
          <p:nvPr>
            <p:extLst>
              <p:ext uri="{D42A27DB-BD31-4B8C-83A1-F6EECF244321}">
                <p14:modId xmlns:p14="http://schemas.microsoft.com/office/powerpoint/2010/main" val="229708681"/>
              </p:ext>
            </p:extLst>
          </p:nvPr>
        </p:nvGraphicFramePr>
        <p:xfrm>
          <a:off x="1321356" y="865028"/>
          <a:ext cx="11848544" cy="3402169"/>
        </p:xfrm>
        <a:graphic>
          <a:graphicData uri="http://schemas.openxmlformats.org/drawingml/2006/table">
            <a:tbl>
              <a:tblPr>
                <a:tableStyleId>{3B4B98B0-60AC-42C2-AFA5-B58CD77FA1E5}</a:tableStyleId>
              </a:tblPr>
              <a:tblGrid>
                <a:gridCol w="2962136">
                  <a:extLst>
                    <a:ext uri="{9D8B030D-6E8A-4147-A177-3AD203B41FA5}">
                      <a16:colId xmlns:a16="http://schemas.microsoft.com/office/drawing/2014/main" val="671748587"/>
                    </a:ext>
                  </a:extLst>
                </a:gridCol>
                <a:gridCol w="2962136">
                  <a:extLst>
                    <a:ext uri="{9D8B030D-6E8A-4147-A177-3AD203B41FA5}">
                      <a16:colId xmlns:a16="http://schemas.microsoft.com/office/drawing/2014/main" val="3928111718"/>
                    </a:ext>
                  </a:extLst>
                </a:gridCol>
                <a:gridCol w="2962136">
                  <a:extLst>
                    <a:ext uri="{9D8B030D-6E8A-4147-A177-3AD203B41FA5}">
                      <a16:colId xmlns:a16="http://schemas.microsoft.com/office/drawing/2014/main" val="1174950709"/>
                    </a:ext>
                  </a:extLst>
                </a:gridCol>
                <a:gridCol w="2962136">
                  <a:extLst>
                    <a:ext uri="{9D8B030D-6E8A-4147-A177-3AD203B41FA5}">
                      <a16:colId xmlns:a16="http://schemas.microsoft.com/office/drawing/2014/main" val="1167002443"/>
                    </a:ext>
                  </a:extLst>
                </a:gridCol>
              </a:tblGrid>
              <a:tr h="491016">
                <a:tc>
                  <a:txBody>
                    <a:bodyPr/>
                    <a:lstStyle/>
                    <a:p>
                      <a:pPr algn="ctr" rtl="0" fontAlgn="b"/>
                      <a:r>
                        <a:rPr lang="en-IN" sz="1400" b="0"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Aircraft Code</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Total Revenue</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Ticket Count</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Avg. Revenue per Ticket</a:t>
                      </a:r>
                    </a:p>
                  </a:txBody>
                  <a:tcPr marL="0" marR="0" marT="8685" marB="8685" anchor="ctr"/>
                </a:tc>
                <a:extLst>
                  <a:ext uri="{0D108BD9-81ED-4DB2-BD59-A6C34878D82A}">
                    <a16:rowId xmlns:a16="http://schemas.microsoft.com/office/drawing/2014/main" val="3787867567"/>
                  </a:ext>
                </a:extLst>
              </a:tr>
              <a:tr h="371040">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319</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2,706,163,100</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52,853</a:t>
                      </a:r>
                    </a:p>
                  </a:txBody>
                  <a:tcPr marL="13027" marR="13027" marT="8685" marB="8685" anchor="ctr"/>
                </a:tc>
                <a:tc>
                  <a:txBody>
                    <a:bodyPr/>
                    <a:lstStyle/>
                    <a:p>
                      <a:pPr algn="ctr" rtl="0" fontAlgn="b"/>
                      <a:r>
                        <a:rPr lang="en-IN" sz="1400" b="0"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51,201</a:t>
                      </a:r>
                    </a:p>
                  </a:txBody>
                  <a:tcPr marL="13027" marR="13027" marT="8685" marB="8685" anchor="ctr"/>
                </a:tc>
                <a:extLst>
                  <a:ext uri="{0D108BD9-81ED-4DB2-BD59-A6C34878D82A}">
                    <a16:rowId xmlns:a16="http://schemas.microsoft.com/office/drawing/2014/main" val="1074885691"/>
                  </a:ext>
                </a:extLst>
              </a:tr>
              <a:tr h="371040">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321</a:t>
                      </a:r>
                    </a:p>
                  </a:txBody>
                  <a:tcPr marL="13027" marR="13027" marT="8685" marB="8685" anchor="ctr"/>
                </a:tc>
                <a:tc>
                  <a:txBody>
                    <a:bodyPr/>
                    <a:lstStyle/>
                    <a:p>
                      <a:pPr algn="ctr" rtl="0" fontAlgn="b"/>
                      <a:r>
                        <a:rPr lang="en-IN" sz="1400" b="0"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1,638,164,100</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107,129</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15,291</a:t>
                      </a:r>
                    </a:p>
                  </a:txBody>
                  <a:tcPr marL="13027" marR="13027" marT="8685" marB="8685" anchor="ctr"/>
                </a:tc>
                <a:extLst>
                  <a:ext uri="{0D108BD9-81ED-4DB2-BD59-A6C34878D82A}">
                    <a16:rowId xmlns:a16="http://schemas.microsoft.com/office/drawing/2014/main" val="1356213074"/>
                  </a:ext>
                </a:extLst>
              </a:tr>
              <a:tr h="371040">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733</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1,426,552,100</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86,102</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16,568</a:t>
                      </a:r>
                    </a:p>
                  </a:txBody>
                  <a:tcPr marL="13027" marR="13027" marT="8685" marB="8685" anchor="ctr"/>
                </a:tc>
                <a:extLst>
                  <a:ext uri="{0D108BD9-81ED-4DB2-BD59-A6C34878D82A}">
                    <a16:rowId xmlns:a16="http://schemas.microsoft.com/office/drawing/2014/main" val="348676487"/>
                  </a:ext>
                </a:extLst>
              </a:tr>
              <a:tr h="371040">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763</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4,371,277,100</a:t>
                      </a:r>
                    </a:p>
                  </a:txBody>
                  <a:tcPr marL="13027" marR="13027" marT="8685" marB="8685" anchor="ctr"/>
                </a:tc>
                <a:tc>
                  <a:txBody>
                    <a:bodyPr/>
                    <a:lstStyle/>
                    <a:p>
                      <a:pPr algn="ctr" rtl="0" fontAlgn="b"/>
                      <a:r>
                        <a:rPr lang="en-IN" sz="1400" b="0"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124,774</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35,033</a:t>
                      </a:r>
                    </a:p>
                  </a:txBody>
                  <a:tcPr marL="13027" marR="13027" marT="8685" marB="8685" anchor="ctr"/>
                </a:tc>
                <a:extLst>
                  <a:ext uri="{0D108BD9-81ED-4DB2-BD59-A6C34878D82A}">
                    <a16:rowId xmlns:a16="http://schemas.microsoft.com/office/drawing/2014/main" val="100959532"/>
                  </a:ext>
                </a:extLst>
              </a:tr>
              <a:tr h="371040">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773</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3,431,205,500</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144,376</a:t>
                      </a:r>
                    </a:p>
                  </a:txBody>
                  <a:tcPr marL="13027" marR="13027" marT="8685" marB="8685" anchor="ctr"/>
                </a:tc>
                <a:tc>
                  <a:txBody>
                    <a:bodyPr/>
                    <a:lstStyle/>
                    <a:p>
                      <a:pPr algn="ctr" rtl="0" fontAlgn="b"/>
                      <a:r>
                        <a:rPr lang="en-IN" sz="1400" b="0"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23,765</a:t>
                      </a:r>
                    </a:p>
                  </a:txBody>
                  <a:tcPr marL="13027" marR="13027" marT="8685" marB="8685" anchor="ctr"/>
                </a:tc>
                <a:extLst>
                  <a:ext uri="{0D108BD9-81ED-4DB2-BD59-A6C34878D82A}">
                    <a16:rowId xmlns:a16="http://schemas.microsoft.com/office/drawing/2014/main" val="1159482873"/>
                  </a:ext>
                </a:extLst>
              </a:tr>
              <a:tr h="313873">
                <a:tc>
                  <a:txBody>
                    <a:bodyPr/>
                    <a:lstStyle/>
                    <a:p>
                      <a:pPr algn="ctr" rtl="0" fontAlgn="b"/>
                      <a:r>
                        <a:rPr lang="en-IN" sz="1400" b="0"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CN1</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96,373,800</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14,672</a:t>
                      </a:r>
                    </a:p>
                  </a:txBody>
                  <a:tcPr marL="13027" marR="13027" marT="8685" marB="8685" anchor="ctr"/>
                </a:tc>
                <a:tc>
                  <a:txBody>
                    <a:bodyPr/>
                    <a:lstStyle/>
                    <a:p>
                      <a:pPr algn="ctr" rtl="0" fontAlgn="b"/>
                      <a:r>
                        <a:rPr lang="en-IN" sz="1400" b="0"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6,568</a:t>
                      </a:r>
                    </a:p>
                  </a:txBody>
                  <a:tcPr marL="13027" marR="13027" marT="8685" marB="8685" anchor="ctr"/>
                </a:tc>
                <a:extLst>
                  <a:ext uri="{0D108BD9-81ED-4DB2-BD59-A6C34878D82A}">
                    <a16:rowId xmlns:a16="http://schemas.microsoft.com/office/drawing/2014/main" val="984708702"/>
                  </a:ext>
                </a:extLst>
              </a:tr>
              <a:tr h="371040">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CR2</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1,982,760,500</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150,122</a:t>
                      </a:r>
                    </a:p>
                  </a:txBody>
                  <a:tcPr marL="13027" marR="13027" marT="8685" marB="8685" anchor="ctr"/>
                </a:tc>
                <a:tc>
                  <a:txBody>
                    <a:bodyPr/>
                    <a:lstStyle/>
                    <a:p>
                      <a:pPr algn="ctr" rtl="0" fontAlgn="b"/>
                      <a:r>
                        <a:rPr lang="en-IN" sz="1400" b="0"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13,207</a:t>
                      </a:r>
                    </a:p>
                  </a:txBody>
                  <a:tcPr marL="13027" marR="13027" marT="8685" marB="8685" anchor="ctr"/>
                </a:tc>
                <a:extLst>
                  <a:ext uri="{0D108BD9-81ED-4DB2-BD59-A6C34878D82A}">
                    <a16:rowId xmlns:a16="http://schemas.microsoft.com/office/drawing/2014/main" val="3108073095"/>
                  </a:ext>
                </a:extLst>
              </a:tr>
              <a:tr h="371040">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SU9</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5,114,484,700</a:t>
                      </a:r>
                    </a:p>
                  </a:txBody>
                  <a:tcPr marL="13027" marR="13027" marT="8685" marB="8685" anchor="ctr"/>
                </a:tc>
                <a:tc>
                  <a:txBody>
                    <a:bodyPr/>
                    <a:lstStyle/>
                    <a:p>
                      <a:pPr algn="ctr" rtl="0" fontAlgn="b"/>
                      <a:r>
                        <a:rPr lang="en-IN" sz="1400" b="0"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365,698</a:t>
                      </a:r>
                    </a:p>
                  </a:txBody>
                  <a:tcPr marL="13027" marR="13027" marT="8685" marB="8685" anchor="ctr"/>
                </a:tc>
                <a:tc>
                  <a:txBody>
                    <a:bodyPr/>
                    <a:lstStyle/>
                    <a:p>
                      <a:pPr algn="ctr" rtl="0" fontAlgn="b"/>
                      <a:r>
                        <a:rPr lang="en-IN" sz="1400" b="0"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13,985</a:t>
                      </a:r>
                    </a:p>
                  </a:txBody>
                  <a:tcPr marL="13027" marR="13027" marT="8685" marB="8685" anchor="ctr"/>
                </a:tc>
                <a:extLst>
                  <a:ext uri="{0D108BD9-81ED-4DB2-BD59-A6C34878D82A}">
                    <a16:rowId xmlns:a16="http://schemas.microsoft.com/office/drawing/2014/main" val="1828340420"/>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57175" y="2287548"/>
            <a:ext cx="4971931" cy="3654385"/>
          </a:xfrm>
          <a:prstGeom prst="rect">
            <a:avLst/>
          </a:prstGeom>
        </p:spPr>
      </p:pic>
      <p:sp>
        <p:nvSpPr>
          <p:cNvPr id="4" name="Text 0"/>
          <p:cNvSpPr/>
          <p:nvPr/>
        </p:nvSpPr>
        <p:spPr>
          <a:xfrm>
            <a:off x="6206490" y="604123"/>
            <a:ext cx="4572000" cy="571500"/>
          </a:xfrm>
          <a:prstGeom prst="rect">
            <a:avLst/>
          </a:prstGeom>
          <a:noFill/>
          <a:ln/>
        </p:spPr>
        <p:txBody>
          <a:bodyPr wrap="none" lIns="0" tIns="0" rIns="0" bIns="0" rtlCol="0" anchor="t"/>
          <a:lstStyle/>
          <a:p>
            <a:pPr marL="0" indent="0">
              <a:lnSpc>
                <a:spcPts val="4500"/>
              </a:lnSpc>
              <a:buNone/>
            </a:pPr>
            <a:r>
              <a:rPr lang="en-US" sz="3600" dirty="0">
                <a:solidFill>
                  <a:srgbClr val="C6BFEE"/>
                </a:solidFill>
                <a:latin typeface="Prompt" pitchFamily="34" charset="0"/>
                <a:ea typeface="Prompt" pitchFamily="34" charset="-122"/>
                <a:cs typeface="Prompt" pitchFamily="34" charset="-120"/>
              </a:rPr>
              <a:t>Influencing Factors</a:t>
            </a:r>
            <a:endParaRPr lang="en-US" sz="3600" dirty="0"/>
          </a:p>
        </p:txBody>
      </p:sp>
      <p:sp>
        <p:nvSpPr>
          <p:cNvPr id="5" name="Shape 1"/>
          <p:cNvSpPr/>
          <p:nvPr/>
        </p:nvSpPr>
        <p:spPr>
          <a:xfrm>
            <a:off x="6206490" y="1715691"/>
            <a:ext cx="462915" cy="462915"/>
          </a:xfrm>
          <a:prstGeom prst="roundRect">
            <a:avLst>
              <a:gd name="adj" fmla="val 18667"/>
            </a:avLst>
          </a:prstGeom>
          <a:solidFill>
            <a:srgbClr val="542C49"/>
          </a:solidFill>
          <a:ln w="7620">
            <a:solidFill>
              <a:srgbClr val="6D4562"/>
            </a:solidFill>
            <a:prstDash val="solid"/>
          </a:ln>
        </p:spPr>
      </p:sp>
      <p:sp>
        <p:nvSpPr>
          <p:cNvPr id="6" name="Text 2"/>
          <p:cNvSpPr/>
          <p:nvPr/>
        </p:nvSpPr>
        <p:spPr>
          <a:xfrm>
            <a:off x="6386632" y="1809988"/>
            <a:ext cx="102632" cy="274320"/>
          </a:xfrm>
          <a:prstGeom prst="rect">
            <a:avLst/>
          </a:prstGeom>
          <a:noFill/>
          <a:ln/>
        </p:spPr>
        <p:txBody>
          <a:bodyPr wrap="none" lIns="0" tIns="0" rIns="0" bIns="0" rtlCol="0" anchor="t"/>
          <a:lstStyle/>
          <a:p>
            <a:pPr marL="0" indent="0" algn="ctr">
              <a:lnSpc>
                <a:spcPts val="2150"/>
              </a:lnSpc>
              <a:buNone/>
            </a:pPr>
            <a:r>
              <a:rPr lang="en-US" sz="2150" dirty="0">
                <a:solidFill>
                  <a:srgbClr val="DAD8E9"/>
                </a:solidFill>
                <a:latin typeface="Prompt" pitchFamily="34" charset="0"/>
                <a:ea typeface="Prompt" pitchFamily="34" charset="-122"/>
                <a:cs typeface="Prompt" pitchFamily="34" charset="-120"/>
              </a:rPr>
              <a:t>1</a:t>
            </a:r>
            <a:endParaRPr lang="en-US" sz="2150" dirty="0"/>
          </a:p>
        </p:txBody>
      </p:sp>
      <p:sp>
        <p:nvSpPr>
          <p:cNvPr id="7" name="Text 3"/>
          <p:cNvSpPr/>
          <p:nvPr/>
        </p:nvSpPr>
        <p:spPr>
          <a:xfrm>
            <a:off x="6875145" y="1715691"/>
            <a:ext cx="2286000" cy="285750"/>
          </a:xfrm>
          <a:prstGeom prst="rect">
            <a:avLst/>
          </a:prstGeom>
          <a:noFill/>
          <a:ln/>
        </p:spPr>
        <p:txBody>
          <a:bodyPr wrap="none" lIns="0" tIns="0" rIns="0" bIns="0" rtlCol="0" anchor="t"/>
          <a:lstStyle/>
          <a:p>
            <a:pPr marL="0" indent="0">
              <a:lnSpc>
                <a:spcPts val="2250"/>
              </a:lnSpc>
              <a:buNone/>
            </a:pPr>
            <a:r>
              <a:rPr lang="en-US" sz="1800" dirty="0">
                <a:solidFill>
                  <a:srgbClr val="DAD8E9"/>
                </a:solidFill>
                <a:latin typeface="Prompt" pitchFamily="34" charset="0"/>
                <a:ea typeface="Prompt" pitchFamily="34" charset="-122"/>
                <a:cs typeface="Prompt" pitchFamily="34" charset="-120"/>
              </a:rPr>
              <a:t>Pricing Strategy</a:t>
            </a:r>
            <a:endParaRPr lang="en-US" sz="1800" dirty="0"/>
          </a:p>
        </p:txBody>
      </p:sp>
      <p:sp>
        <p:nvSpPr>
          <p:cNvPr id="8" name="Text 4"/>
          <p:cNvSpPr/>
          <p:nvPr/>
        </p:nvSpPr>
        <p:spPr>
          <a:xfrm>
            <a:off x="6875145" y="2124789"/>
            <a:ext cx="7035165" cy="987266"/>
          </a:xfrm>
          <a:prstGeom prst="rect">
            <a:avLst/>
          </a:prstGeom>
          <a:noFill/>
          <a:ln/>
        </p:spPr>
        <p:txBody>
          <a:bodyPr wrap="square" lIns="0" tIns="0" rIns="0" bIns="0" rtlCol="0" anchor="t"/>
          <a:lstStyle/>
          <a:p>
            <a:pPr marL="0" indent="0">
              <a:lnSpc>
                <a:spcPts val="2550"/>
              </a:lnSpc>
              <a:buNone/>
            </a:pPr>
            <a:r>
              <a:rPr lang="en-US" sz="1600" dirty="0">
                <a:solidFill>
                  <a:srgbClr val="DAD8E9"/>
                </a:solidFill>
                <a:latin typeface="Mukta" pitchFamily="34" charset="0"/>
                <a:ea typeface="Mukta" pitchFamily="34" charset="-122"/>
                <a:cs typeface="Mukta" pitchFamily="34" charset="-120"/>
              </a:rPr>
              <a:t>The airline's pricing strategy plays a crucial role in attracting passengers and filling seats. Competitive pricing and fare adjustments are essential to maximize occupancy.</a:t>
            </a:r>
            <a:endParaRPr lang="en-US" sz="1600" dirty="0"/>
          </a:p>
        </p:txBody>
      </p:sp>
      <p:sp>
        <p:nvSpPr>
          <p:cNvPr id="9" name="Shape 5"/>
          <p:cNvSpPr/>
          <p:nvPr/>
        </p:nvSpPr>
        <p:spPr>
          <a:xfrm>
            <a:off x="6206490" y="3549253"/>
            <a:ext cx="462915" cy="462915"/>
          </a:xfrm>
          <a:prstGeom prst="roundRect">
            <a:avLst>
              <a:gd name="adj" fmla="val 18667"/>
            </a:avLst>
          </a:prstGeom>
          <a:solidFill>
            <a:srgbClr val="542C49"/>
          </a:solidFill>
          <a:ln w="7620">
            <a:solidFill>
              <a:srgbClr val="6D4562"/>
            </a:solidFill>
            <a:prstDash val="solid"/>
          </a:ln>
        </p:spPr>
      </p:sp>
      <p:sp>
        <p:nvSpPr>
          <p:cNvPr id="10" name="Text 6"/>
          <p:cNvSpPr/>
          <p:nvPr/>
        </p:nvSpPr>
        <p:spPr>
          <a:xfrm>
            <a:off x="6357699" y="3643551"/>
            <a:ext cx="160496" cy="274320"/>
          </a:xfrm>
          <a:prstGeom prst="rect">
            <a:avLst/>
          </a:prstGeom>
          <a:noFill/>
          <a:ln/>
        </p:spPr>
        <p:txBody>
          <a:bodyPr wrap="none" lIns="0" tIns="0" rIns="0" bIns="0" rtlCol="0" anchor="t"/>
          <a:lstStyle/>
          <a:p>
            <a:pPr marL="0" indent="0" algn="ctr">
              <a:lnSpc>
                <a:spcPts val="2150"/>
              </a:lnSpc>
              <a:buNone/>
            </a:pPr>
            <a:r>
              <a:rPr lang="en-US" sz="2150" dirty="0">
                <a:solidFill>
                  <a:srgbClr val="DAD8E9"/>
                </a:solidFill>
                <a:latin typeface="Prompt" pitchFamily="34" charset="0"/>
                <a:ea typeface="Prompt" pitchFamily="34" charset="-122"/>
                <a:cs typeface="Prompt" pitchFamily="34" charset="-120"/>
              </a:rPr>
              <a:t>2</a:t>
            </a:r>
            <a:endParaRPr lang="en-US" sz="2150" dirty="0"/>
          </a:p>
        </p:txBody>
      </p:sp>
      <p:sp>
        <p:nvSpPr>
          <p:cNvPr id="11" name="Text 7"/>
          <p:cNvSpPr/>
          <p:nvPr/>
        </p:nvSpPr>
        <p:spPr>
          <a:xfrm>
            <a:off x="6875145" y="3549253"/>
            <a:ext cx="2286000" cy="285750"/>
          </a:xfrm>
          <a:prstGeom prst="rect">
            <a:avLst/>
          </a:prstGeom>
          <a:noFill/>
          <a:ln/>
        </p:spPr>
        <p:txBody>
          <a:bodyPr wrap="none" lIns="0" tIns="0" rIns="0" bIns="0" rtlCol="0" anchor="t"/>
          <a:lstStyle/>
          <a:p>
            <a:pPr marL="0" indent="0">
              <a:lnSpc>
                <a:spcPts val="2250"/>
              </a:lnSpc>
              <a:buNone/>
            </a:pPr>
            <a:r>
              <a:rPr lang="en-US" sz="1800" dirty="0">
                <a:solidFill>
                  <a:srgbClr val="DAD8E9"/>
                </a:solidFill>
                <a:latin typeface="Prompt" pitchFamily="34" charset="0"/>
                <a:ea typeface="Prompt" pitchFamily="34" charset="-122"/>
                <a:cs typeface="Prompt" pitchFamily="34" charset="-120"/>
              </a:rPr>
              <a:t>Airline Schedules</a:t>
            </a:r>
            <a:endParaRPr lang="en-US" sz="1800" dirty="0"/>
          </a:p>
        </p:txBody>
      </p:sp>
      <p:sp>
        <p:nvSpPr>
          <p:cNvPr id="12" name="Text 8"/>
          <p:cNvSpPr/>
          <p:nvPr/>
        </p:nvSpPr>
        <p:spPr>
          <a:xfrm>
            <a:off x="6875145" y="3958352"/>
            <a:ext cx="7035165" cy="658178"/>
          </a:xfrm>
          <a:prstGeom prst="rect">
            <a:avLst/>
          </a:prstGeom>
          <a:noFill/>
          <a:ln/>
        </p:spPr>
        <p:txBody>
          <a:bodyPr wrap="square" lIns="0" tIns="0" rIns="0" bIns="0" rtlCol="0" anchor="t"/>
          <a:lstStyle/>
          <a:p>
            <a:pPr marL="0" indent="0">
              <a:lnSpc>
                <a:spcPts val="2550"/>
              </a:lnSpc>
              <a:buNone/>
            </a:pPr>
            <a:r>
              <a:rPr lang="en-US" sz="1600" dirty="0">
                <a:solidFill>
                  <a:srgbClr val="DAD8E9"/>
                </a:solidFill>
                <a:latin typeface="Mukta" pitchFamily="34" charset="0"/>
                <a:ea typeface="Mukta" pitchFamily="34" charset="-122"/>
                <a:cs typeface="Mukta" pitchFamily="34" charset="-120"/>
              </a:rPr>
              <a:t>Flight schedules, including frequency, timing, and route network, influence passenger demand and ultimately impact occupancy rates.</a:t>
            </a:r>
            <a:endParaRPr lang="en-US" sz="1600" dirty="0"/>
          </a:p>
        </p:txBody>
      </p:sp>
      <p:sp>
        <p:nvSpPr>
          <p:cNvPr id="13" name="Shape 9"/>
          <p:cNvSpPr/>
          <p:nvPr/>
        </p:nvSpPr>
        <p:spPr>
          <a:xfrm>
            <a:off x="6206490" y="5053727"/>
            <a:ext cx="462915" cy="462915"/>
          </a:xfrm>
          <a:prstGeom prst="roundRect">
            <a:avLst>
              <a:gd name="adj" fmla="val 18667"/>
            </a:avLst>
          </a:prstGeom>
          <a:solidFill>
            <a:srgbClr val="542C49"/>
          </a:solidFill>
          <a:ln w="7620">
            <a:solidFill>
              <a:srgbClr val="6D4562"/>
            </a:solidFill>
            <a:prstDash val="solid"/>
          </a:ln>
        </p:spPr>
      </p:sp>
      <p:sp>
        <p:nvSpPr>
          <p:cNvPr id="14" name="Text 10"/>
          <p:cNvSpPr/>
          <p:nvPr/>
        </p:nvSpPr>
        <p:spPr>
          <a:xfrm>
            <a:off x="6358295" y="5148024"/>
            <a:ext cx="159187" cy="274320"/>
          </a:xfrm>
          <a:prstGeom prst="rect">
            <a:avLst/>
          </a:prstGeom>
          <a:noFill/>
          <a:ln/>
        </p:spPr>
        <p:txBody>
          <a:bodyPr wrap="none" lIns="0" tIns="0" rIns="0" bIns="0" rtlCol="0" anchor="t"/>
          <a:lstStyle/>
          <a:p>
            <a:pPr marL="0" indent="0" algn="ctr">
              <a:lnSpc>
                <a:spcPts val="2150"/>
              </a:lnSpc>
              <a:buNone/>
            </a:pPr>
            <a:r>
              <a:rPr lang="en-US" sz="2150" dirty="0">
                <a:solidFill>
                  <a:srgbClr val="DAD8E9"/>
                </a:solidFill>
                <a:latin typeface="Prompt" pitchFamily="34" charset="0"/>
                <a:ea typeface="Prompt" pitchFamily="34" charset="-122"/>
                <a:cs typeface="Prompt" pitchFamily="34" charset="-120"/>
              </a:rPr>
              <a:t>3</a:t>
            </a:r>
            <a:endParaRPr lang="en-US" sz="2150" dirty="0"/>
          </a:p>
        </p:txBody>
      </p:sp>
      <p:sp>
        <p:nvSpPr>
          <p:cNvPr id="15" name="Text 11"/>
          <p:cNvSpPr/>
          <p:nvPr/>
        </p:nvSpPr>
        <p:spPr>
          <a:xfrm>
            <a:off x="6875145" y="5053727"/>
            <a:ext cx="2424827" cy="285750"/>
          </a:xfrm>
          <a:prstGeom prst="rect">
            <a:avLst/>
          </a:prstGeom>
          <a:noFill/>
          <a:ln/>
        </p:spPr>
        <p:txBody>
          <a:bodyPr wrap="none" lIns="0" tIns="0" rIns="0" bIns="0" rtlCol="0" anchor="t"/>
          <a:lstStyle/>
          <a:p>
            <a:pPr marL="0" indent="0">
              <a:lnSpc>
                <a:spcPts val="2250"/>
              </a:lnSpc>
              <a:buNone/>
            </a:pPr>
            <a:r>
              <a:rPr lang="en-US" sz="1800" dirty="0">
                <a:solidFill>
                  <a:srgbClr val="DAD8E9"/>
                </a:solidFill>
                <a:latin typeface="Prompt" pitchFamily="34" charset="0"/>
                <a:ea typeface="Prompt" pitchFamily="34" charset="-122"/>
                <a:cs typeface="Prompt" pitchFamily="34" charset="-120"/>
              </a:rPr>
              <a:t>Customer Satisfaction</a:t>
            </a:r>
            <a:endParaRPr lang="en-US" sz="1800" dirty="0"/>
          </a:p>
        </p:txBody>
      </p:sp>
      <p:sp>
        <p:nvSpPr>
          <p:cNvPr id="16" name="Text 12"/>
          <p:cNvSpPr/>
          <p:nvPr/>
        </p:nvSpPr>
        <p:spPr>
          <a:xfrm>
            <a:off x="6875145" y="5462826"/>
            <a:ext cx="7035165" cy="658178"/>
          </a:xfrm>
          <a:prstGeom prst="rect">
            <a:avLst/>
          </a:prstGeom>
          <a:noFill/>
          <a:ln/>
        </p:spPr>
        <p:txBody>
          <a:bodyPr wrap="square" lIns="0" tIns="0" rIns="0" bIns="0" rtlCol="0" anchor="t"/>
          <a:lstStyle/>
          <a:p>
            <a:pPr marL="0" indent="0">
              <a:lnSpc>
                <a:spcPts val="2550"/>
              </a:lnSpc>
              <a:buNone/>
            </a:pPr>
            <a:r>
              <a:rPr lang="en-US" sz="1600" dirty="0">
                <a:solidFill>
                  <a:srgbClr val="DAD8E9"/>
                </a:solidFill>
                <a:latin typeface="Mukta" pitchFamily="34" charset="0"/>
                <a:ea typeface="Mukta" pitchFamily="34" charset="-122"/>
                <a:cs typeface="Mukta" pitchFamily="34" charset="-120"/>
              </a:rPr>
              <a:t>Positive customer experiences and high levels of satisfaction lead to repeat business and encourage passengers to recommend the airline.</a:t>
            </a:r>
            <a:endParaRPr lang="en-US" sz="1600" dirty="0"/>
          </a:p>
        </p:txBody>
      </p:sp>
      <p:sp>
        <p:nvSpPr>
          <p:cNvPr id="17" name="Shape 13"/>
          <p:cNvSpPr/>
          <p:nvPr/>
        </p:nvSpPr>
        <p:spPr>
          <a:xfrm>
            <a:off x="6206490" y="6558201"/>
            <a:ext cx="462915" cy="462915"/>
          </a:xfrm>
          <a:prstGeom prst="roundRect">
            <a:avLst>
              <a:gd name="adj" fmla="val 18667"/>
            </a:avLst>
          </a:prstGeom>
          <a:solidFill>
            <a:srgbClr val="542C49"/>
          </a:solidFill>
          <a:ln w="7620">
            <a:solidFill>
              <a:srgbClr val="6D4562"/>
            </a:solidFill>
            <a:prstDash val="solid"/>
          </a:ln>
        </p:spPr>
      </p:sp>
      <p:sp>
        <p:nvSpPr>
          <p:cNvPr id="18" name="Text 14"/>
          <p:cNvSpPr/>
          <p:nvPr/>
        </p:nvSpPr>
        <p:spPr>
          <a:xfrm>
            <a:off x="6354366" y="6652498"/>
            <a:ext cx="167164" cy="274320"/>
          </a:xfrm>
          <a:prstGeom prst="rect">
            <a:avLst/>
          </a:prstGeom>
          <a:noFill/>
          <a:ln/>
        </p:spPr>
        <p:txBody>
          <a:bodyPr wrap="none" lIns="0" tIns="0" rIns="0" bIns="0" rtlCol="0" anchor="t"/>
          <a:lstStyle/>
          <a:p>
            <a:pPr marL="0" indent="0" algn="ctr">
              <a:lnSpc>
                <a:spcPts val="2150"/>
              </a:lnSpc>
              <a:buNone/>
            </a:pPr>
            <a:r>
              <a:rPr lang="en-US" sz="2150" dirty="0">
                <a:solidFill>
                  <a:srgbClr val="DAD8E9"/>
                </a:solidFill>
                <a:latin typeface="Prompt" pitchFamily="34" charset="0"/>
                <a:ea typeface="Prompt" pitchFamily="34" charset="-122"/>
                <a:cs typeface="Prompt" pitchFamily="34" charset="-120"/>
              </a:rPr>
              <a:t>4</a:t>
            </a:r>
            <a:endParaRPr lang="en-US" sz="2150" dirty="0"/>
          </a:p>
        </p:txBody>
      </p:sp>
      <p:sp>
        <p:nvSpPr>
          <p:cNvPr id="19" name="Text 15"/>
          <p:cNvSpPr/>
          <p:nvPr/>
        </p:nvSpPr>
        <p:spPr>
          <a:xfrm>
            <a:off x="6875145" y="6558201"/>
            <a:ext cx="2451140" cy="285750"/>
          </a:xfrm>
          <a:prstGeom prst="rect">
            <a:avLst/>
          </a:prstGeom>
          <a:noFill/>
          <a:ln/>
        </p:spPr>
        <p:txBody>
          <a:bodyPr wrap="none" lIns="0" tIns="0" rIns="0" bIns="0" rtlCol="0" anchor="t"/>
          <a:lstStyle/>
          <a:p>
            <a:pPr marL="0" indent="0">
              <a:lnSpc>
                <a:spcPts val="2250"/>
              </a:lnSpc>
              <a:buNone/>
            </a:pPr>
            <a:r>
              <a:rPr lang="en-US" sz="1800" dirty="0">
                <a:solidFill>
                  <a:srgbClr val="DAD8E9"/>
                </a:solidFill>
                <a:latin typeface="Prompt" pitchFamily="34" charset="0"/>
                <a:ea typeface="Prompt" pitchFamily="34" charset="-122"/>
                <a:cs typeface="Prompt" pitchFamily="34" charset="-120"/>
              </a:rPr>
              <a:t>Operational Efficiency</a:t>
            </a:r>
            <a:endParaRPr lang="en-US" sz="1800" dirty="0"/>
          </a:p>
        </p:txBody>
      </p:sp>
      <p:sp>
        <p:nvSpPr>
          <p:cNvPr id="20" name="Text 16"/>
          <p:cNvSpPr/>
          <p:nvPr/>
        </p:nvSpPr>
        <p:spPr>
          <a:xfrm>
            <a:off x="6875145" y="6967299"/>
            <a:ext cx="7035165" cy="658178"/>
          </a:xfrm>
          <a:prstGeom prst="rect">
            <a:avLst/>
          </a:prstGeom>
          <a:noFill/>
          <a:ln/>
        </p:spPr>
        <p:txBody>
          <a:bodyPr wrap="square" lIns="0" tIns="0" rIns="0" bIns="0" rtlCol="0" anchor="t"/>
          <a:lstStyle/>
          <a:p>
            <a:pPr marL="0" indent="0">
              <a:lnSpc>
                <a:spcPts val="2550"/>
              </a:lnSpc>
              <a:buNone/>
            </a:pPr>
            <a:r>
              <a:rPr lang="en-US" sz="1600" dirty="0">
                <a:solidFill>
                  <a:srgbClr val="DAD8E9"/>
                </a:solidFill>
                <a:latin typeface="Mukta" pitchFamily="34" charset="0"/>
                <a:ea typeface="Mukta" pitchFamily="34" charset="-122"/>
                <a:cs typeface="Mukta" pitchFamily="34" charset="-120"/>
              </a:rPr>
              <a:t>Smooth operations, on-time departures, and efficient baggage handling contribute to a positive passenger experience and improve occupancy rates.</a:t>
            </a:r>
            <a:endParaRPr lang="en-US"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p:cNvSpPr/>
          <p:nvPr/>
        </p:nvSpPr>
        <p:spPr>
          <a:xfrm>
            <a:off x="826056" y="308312"/>
            <a:ext cx="9522738" cy="619244"/>
          </a:xfrm>
          <a:prstGeom prst="rect">
            <a:avLst/>
          </a:prstGeom>
          <a:noFill/>
          <a:ln/>
        </p:spPr>
        <p:txBody>
          <a:bodyPr wrap="none" lIns="0" tIns="0" rIns="0" bIns="0" rtlCol="0" anchor="t"/>
          <a:lstStyle/>
          <a:p>
            <a:pPr marL="0" indent="0">
              <a:lnSpc>
                <a:spcPts val="4850"/>
              </a:lnSpc>
              <a:buNone/>
            </a:pPr>
            <a:r>
              <a:rPr lang="en-US" sz="3900" dirty="0">
                <a:solidFill>
                  <a:srgbClr val="C6BFEE"/>
                </a:solidFill>
                <a:latin typeface="Prompt" pitchFamily="34" charset="0"/>
                <a:ea typeface="Prompt" pitchFamily="34" charset="-122"/>
                <a:cs typeface="Prompt" pitchFamily="34" charset="-120"/>
              </a:rPr>
              <a:t>Modeling a 10% Increase in Occupancy</a:t>
            </a:r>
            <a:endParaRPr lang="en-US" sz="3900" dirty="0"/>
          </a:p>
        </p:txBody>
      </p:sp>
      <p:sp>
        <p:nvSpPr>
          <p:cNvPr id="21" name="Text 17"/>
          <p:cNvSpPr/>
          <p:nvPr/>
        </p:nvSpPr>
        <p:spPr>
          <a:xfrm>
            <a:off x="1321356" y="6541889"/>
            <a:ext cx="11987689" cy="1069777"/>
          </a:xfrm>
          <a:prstGeom prst="rect">
            <a:avLst/>
          </a:prstGeom>
          <a:noFill/>
          <a:ln/>
        </p:spPr>
        <p:txBody>
          <a:bodyPr wrap="square" lIns="0" tIns="0" rIns="0" bIns="0" rtlCol="0" anchor="t"/>
          <a:lstStyle/>
          <a:p>
            <a:pPr marL="0" indent="0">
              <a:lnSpc>
                <a:spcPts val="2800"/>
              </a:lnSpc>
              <a:buNone/>
            </a:pPr>
            <a:r>
              <a:rPr lang="en-US" sz="1750" dirty="0">
                <a:solidFill>
                  <a:srgbClr val="DAD8E9"/>
                </a:solidFill>
                <a:latin typeface="Mukta" pitchFamily="34" charset="0"/>
                <a:ea typeface="Mukta" pitchFamily="34" charset="-122"/>
                <a:cs typeface="Mukta" pitchFamily="34" charset="-120"/>
              </a:rPr>
              <a:t>The analysis models a 10% increase in occupancy rates and demonstrates the potential for significant revenue growth. This suggests that the airline should focus on strategies to raise occupancy, such as optimizing pricing, improving operational efficiency, and enhancing customer experience.</a:t>
            </a:r>
            <a:endParaRPr lang="en-US" sz="1750" dirty="0"/>
          </a:p>
        </p:txBody>
      </p:sp>
      <p:graphicFrame>
        <p:nvGraphicFramePr>
          <p:cNvPr id="22" name="Table 21">
            <a:extLst>
              <a:ext uri="{FF2B5EF4-FFF2-40B4-BE49-F238E27FC236}">
                <a16:creationId xmlns:a16="http://schemas.microsoft.com/office/drawing/2014/main" id="{14ED9E9E-84BB-0EC6-6728-E918E8C3D134}"/>
              </a:ext>
            </a:extLst>
          </p:cNvPr>
          <p:cNvGraphicFramePr>
            <a:graphicFrameLocks noGrp="1"/>
          </p:cNvGraphicFramePr>
          <p:nvPr>
            <p:extLst>
              <p:ext uri="{D42A27DB-BD31-4B8C-83A1-F6EECF244321}">
                <p14:modId xmlns:p14="http://schemas.microsoft.com/office/powerpoint/2010/main" val="4151904914"/>
              </p:ext>
            </p:extLst>
          </p:nvPr>
        </p:nvGraphicFramePr>
        <p:xfrm>
          <a:off x="1549400" y="1028700"/>
          <a:ext cx="10960098" cy="5422904"/>
        </p:xfrm>
        <a:graphic>
          <a:graphicData uri="http://schemas.openxmlformats.org/drawingml/2006/table">
            <a:tbl>
              <a:tblPr>
                <a:tableStyleId>{3B4B98B0-60AC-42C2-AFA5-B58CD77FA1E5}</a:tableStyleId>
              </a:tblPr>
              <a:tblGrid>
                <a:gridCol w="1826683">
                  <a:extLst>
                    <a:ext uri="{9D8B030D-6E8A-4147-A177-3AD203B41FA5}">
                      <a16:colId xmlns:a16="http://schemas.microsoft.com/office/drawing/2014/main" val="1281382067"/>
                    </a:ext>
                  </a:extLst>
                </a:gridCol>
                <a:gridCol w="1826683">
                  <a:extLst>
                    <a:ext uri="{9D8B030D-6E8A-4147-A177-3AD203B41FA5}">
                      <a16:colId xmlns:a16="http://schemas.microsoft.com/office/drawing/2014/main" val="4263048540"/>
                    </a:ext>
                  </a:extLst>
                </a:gridCol>
                <a:gridCol w="1826683">
                  <a:extLst>
                    <a:ext uri="{9D8B030D-6E8A-4147-A177-3AD203B41FA5}">
                      <a16:colId xmlns:a16="http://schemas.microsoft.com/office/drawing/2014/main" val="1222496292"/>
                    </a:ext>
                  </a:extLst>
                </a:gridCol>
                <a:gridCol w="1826683">
                  <a:extLst>
                    <a:ext uri="{9D8B030D-6E8A-4147-A177-3AD203B41FA5}">
                      <a16:colId xmlns:a16="http://schemas.microsoft.com/office/drawing/2014/main" val="1700496263"/>
                    </a:ext>
                  </a:extLst>
                </a:gridCol>
                <a:gridCol w="1826683">
                  <a:extLst>
                    <a:ext uri="{9D8B030D-6E8A-4147-A177-3AD203B41FA5}">
                      <a16:colId xmlns:a16="http://schemas.microsoft.com/office/drawing/2014/main" val="2572496793"/>
                    </a:ext>
                  </a:extLst>
                </a:gridCol>
                <a:gridCol w="1826683">
                  <a:extLst>
                    <a:ext uri="{9D8B030D-6E8A-4147-A177-3AD203B41FA5}">
                      <a16:colId xmlns:a16="http://schemas.microsoft.com/office/drawing/2014/main" val="559000727"/>
                    </a:ext>
                  </a:extLst>
                </a:gridCol>
              </a:tblGrid>
              <a:tr h="925696">
                <a:tc>
                  <a:txBody>
                    <a:bodyPr/>
                    <a:lstStyle/>
                    <a:p>
                      <a:pPr algn="ctr" rtl="0" fontAlgn="b"/>
                      <a:r>
                        <a:rPr lang="en-IN" sz="1400" b="0" cap="none" spc="0" dirty="0">
                          <a:ln w="10160">
                            <a:solidFill>
                              <a:schemeClr val="accent5"/>
                            </a:solidFill>
                            <a:prstDash val="solid"/>
                          </a:ln>
                          <a:solidFill>
                            <a:schemeClr val="bg1"/>
                          </a:solidFill>
                          <a:effectLst>
                            <a:outerShdw blurRad="38100" dist="22860" dir="5400000" algn="tl" rotWithShape="0">
                              <a:srgbClr val="000000">
                                <a:alpha val="30000"/>
                              </a:srgbClr>
                            </a:outerShdw>
                          </a:effectLst>
                        </a:rPr>
                        <a:t>Aircraft Code</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Booked Seats</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Num Seats</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Occupancy Rate</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Inc Occupancy Rate</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Total Annual Turnover</a:t>
                      </a:r>
                    </a:p>
                  </a:txBody>
                  <a:tcPr marL="0" marR="0" marT="8103" marB="8103" anchor="ctr"/>
                </a:tc>
                <a:extLst>
                  <a:ext uri="{0D108BD9-81ED-4DB2-BD59-A6C34878D82A}">
                    <a16:rowId xmlns:a16="http://schemas.microsoft.com/office/drawing/2014/main" val="2104200055"/>
                  </a:ext>
                </a:extLst>
              </a:tr>
              <a:tr h="562151">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319</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53.58318099</a:t>
                      </a:r>
                    </a:p>
                  </a:txBody>
                  <a:tcPr marL="12154" marR="12154" marT="8103" marB="8103" anchor="ctr"/>
                </a:tc>
                <a:tc>
                  <a:txBody>
                    <a:bodyPr/>
                    <a:lstStyle/>
                    <a:p>
                      <a:pPr algn="ctr" rtl="0" fontAlgn="b"/>
                      <a:r>
                        <a:rPr lang="en-IN" sz="1400" b="0" cap="none" spc="0" dirty="0">
                          <a:ln w="10160">
                            <a:solidFill>
                              <a:schemeClr val="accent5"/>
                            </a:solidFill>
                            <a:prstDash val="solid"/>
                          </a:ln>
                          <a:solidFill>
                            <a:schemeClr val="bg1"/>
                          </a:solidFill>
                          <a:effectLst>
                            <a:outerShdw blurRad="38100" dist="22860" dir="5400000" algn="tl" rotWithShape="0">
                              <a:srgbClr val="000000">
                                <a:alpha val="30000"/>
                              </a:srgbClr>
                            </a:outerShdw>
                          </a:effectLst>
                        </a:rPr>
                        <a:t>116</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0.461923974</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0.5081163714</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2976779410</a:t>
                      </a:r>
                    </a:p>
                  </a:txBody>
                  <a:tcPr marL="12154" marR="12154" marT="8103" marB="8103" anchor="ctr"/>
                </a:tc>
                <a:extLst>
                  <a:ext uri="{0D108BD9-81ED-4DB2-BD59-A6C34878D82A}">
                    <a16:rowId xmlns:a16="http://schemas.microsoft.com/office/drawing/2014/main" val="108429337"/>
                  </a:ext>
                </a:extLst>
              </a:tr>
              <a:tr h="562151">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321</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88.80923077</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170</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0.5224072398</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0.5746479638</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1801980510</a:t>
                      </a:r>
                    </a:p>
                  </a:txBody>
                  <a:tcPr marL="12154" marR="12154" marT="8103" marB="8103" anchor="ctr"/>
                </a:tc>
                <a:extLst>
                  <a:ext uri="{0D108BD9-81ED-4DB2-BD59-A6C34878D82A}">
                    <a16:rowId xmlns:a16="http://schemas.microsoft.com/office/drawing/2014/main" val="2526252163"/>
                  </a:ext>
                </a:extLst>
              </a:tr>
              <a:tr h="562151">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733</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80.25546218</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130</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0.6173497091</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0.67908468</a:t>
                      </a:r>
                    </a:p>
                  </a:txBody>
                  <a:tcPr marL="12154" marR="12154" marT="8103" marB="8103" anchor="ctr"/>
                </a:tc>
                <a:tc>
                  <a:txBody>
                    <a:bodyPr/>
                    <a:lstStyle/>
                    <a:p>
                      <a:pPr algn="ctr" rtl="0" fontAlgn="b"/>
                      <a:r>
                        <a:rPr lang="en-IN" sz="1400" b="0" cap="none" spc="0" dirty="0">
                          <a:ln w="10160">
                            <a:solidFill>
                              <a:schemeClr val="accent5"/>
                            </a:solidFill>
                            <a:prstDash val="solid"/>
                          </a:ln>
                          <a:solidFill>
                            <a:schemeClr val="bg1"/>
                          </a:solidFill>
                          <a:effectLst>
                            <a:outerShdw blurRad="38100" dist="22860" dir="5400000" algn="tl" rotWithShape="0">
                              <a:srgbClr val="000000">
                                <a:alpha val="30000"/>
                              </a:srgbClr>
                            </a:outerShdw>
                          </a:effectLst>
                        </a:rPr>
                        <a:t>1569207310</a:t>
                      </a:r>
                    </a:p>
                  </a:txBody>
                  <a:tcPr marL="12154" marR="12154" marT="8103" marB="8103" anchor="ctr"/>
                </a:tc>
                <a:extLst>
                  <a:ext uri="{0D108BD9-81ED-4DB2-BD59-A6C34878D82A}">
                    <a16:rowId xmlns:a16="http://schemas.microsoft.com/office/drawing/2014/main" val="109040291"/>
                  </a:ext>
                </a:extLst>
              </a:tr>
              <a:tr h="562151">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763</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113.9372937</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222</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0.5132310528</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0.5645541581</a:t>
                      </a:r>
                    </a:p>
                  </a:txBody>
                  <a:tcPr marL="12154" marR="12154" marT="8103" marB="8103" anchor="ctr"/>
                </a:tc>
                <a:tc>
                  <a:txBody>
                    <a:bodyPr/>
                    <a:lstStyle/>
                    <a:p>
                      <a:pPr algn="ctr" rtl="0" fontAlgn="b"/>
                      <a:r>
                        <a:rPr lang="en-IN" sz="1400" b="0" cap="none" spc="0" dirty="0">
                          <a:ln w="10160">
                            <a:solidFill>
                              <a:schemeClr val="accent5"/>
                            </a:solidFill>
                            <a:prstDash val="solid"/>
                          </a:ln>
                          <a:solidFill>
                            <a:schemeClr val="bg1"/>
                          </a:solidFill>
                          <a:effectLst>
                            <a:outerShdw blurRad="38100" dist="22860" dir="5400000" algn="tl" rotWithShape="0">
                              <a:srgbClr val="000000">
                                <a:alpha val="30000"/>
                              </a:srgbClr>
                            </a:outerShdw>
                          </a:effectLst>
                        </a:rPr>
                        <a:t>4808404810</a:t>
                      </a:r>
                    </a:p>
                  </a:txBody>
                  <a:tcPr marL="12154" marR="12154" marT="8103" marB="8103" anchor="ctr"/>
                </a:tc>
                <a:extLst>
                  <a:ext uri="{0D108BD9-81ED-4DB2-BD59-A6C34878D82A}">
                    <a16:rowId xmlns:a16="http://schemas.microsoft.com/office/drawing/2014/main" val="3387708621"/>
                  </a:ext>
                </a:extLst>
              </a:tr>
              <a:tr h="562151">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773</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264.9258065</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402</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0.659019419</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0.7249213609</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3774326050</a:t>
                      </a:r>
                    </a:p>
                  </a:txBody>
                  <a:tcPr marL="12154" marR="12154" marT="8103" marB="8103" anchor="ctr"/>
                </a:tc>
                <a:extLst>
                  <a:ext uri="{0D108BD9-81ED-4DB2-BD59-A6C34878D82A}">
                    <a16:rowId xmlns:a16="http://schemas.microsoft.com/office/drawing/2014/main" val="627881176"/>
                  </a:ext>
                </a:extLst>
              </a:tr>
              <a:tr h="562151">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CN1</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16.00443131</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12</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0.5003692762</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0.5504062038</a:t>
                      </a:r>
                    </a:p>
                  </a:txBody>
                  <a:tcPr marL="12154" marR="12154" marT="8103" marB="8103" anchor="ctr"/>
                </a:tc>
                <a:tc>
                  <a:txBody>
                    <a:bodyPr/>
                    <a:lstStyle/>
                    <a:p>
                      <a:pPr algn="ctr" rtl="0" fontAlgn="b"/>
                      <a:r>
                        <a:rPr lang="en-IN" sz="1400" b="0" cap="none" spc="0" dirty="0">
                          <a:ln w="10160">
                            <a:solidFill>
                              <a:schemeClr val="accent5"/>
                            </a:solidFill>
                            <a:prstDash val="solid"/>
                          </a:ln>
                          <a:solidFill>
                            <a:schemeClr val="bg1"/>
                          </a:solidFill>
                          <a:effectLst>
                            <a:outerShdw blurRad="38100" dist="22860" dir="5400000" algn="tl" rotWithShape="0">
                              <a:srgbClr val="000000">
                                <a:alpha val="30000"/>
                              </a:srgbClr>
                            </a:outerShdw>
                          </a:effectLst>
                        </a:rPr>
                        <a:t>106011180</a:t>
                      </a:r>
                    </a:p>
                  </a:txBody>
                  <a:tcPr marL="12154" marR="12154" marT="8103" marB="8103" anchor="ctr"/>
                </a:tc>
                <a:extLst>
                  <a:ext uri="{0D108BD9-81ED-4DB2-BD59-A6C34878D82A}">
                    <a16:rowId xmlns:a16="http://schemas.microsoft.com/office/drawing/2014/main" val="3111592650"/>
                  </a:ext>
                </a:extLst>
              </a:tr>
              <a:tr h="562151">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CR2</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21.4828469</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50</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0.429656938</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0.4726226318</a:t>
                      </a:r>
                    </a:p>
                  </a:txBody>
                  <a:tcPr marL="12154" marR="12154" marT="8103" marB="8103" anchor="ctr"/>
                </a:tc>
                <a:tc>
                  <a:txBody>
                    <a:bodyPr/>
                    <a:lstStyle/>
                    <a:p>
                      <a:pPr algn="ctr" rtl="0" fontAlgn="b"/>
                      <a:r>
                        <a:rPr lang="en-IN" sz="1400" b="0" cap="none" spc="0" dirty="0">
                          <a:ln w="10160">
                            <a:solidFill>
                              <a:schemeClr val="accent5"/>
                            </a:solidFill>
                            <a:prstDash val="solid"/>
                          </a:ln>
                          <a:solidFill>
                            <a:schemeClr val="bg1"/>
                          </a:solidFill>
                          <a:effectLst>
                            <a:outerShdw blurRad="38100" dist="22860" dir="5400000" algn="tl" rotWithShape="0">
                              <a:srgbClr val="000000">
                                <a:alpha val="30000"/>
                              </a:srgbClr>
                            </a:outerShdw>
                          </a:effectLst>
                        </a:rPr>
                        <a:t>2181036550</a:t>
                      </a:r>
                    </a:p>
                  </a:txBody>
                  <a:tcPr marL="12154" marR="12154" marT="8103" marB="8103" anchor="ctr"/>
                </a:tc>
                <a:extLst>
                  <a:ext uri="{0D108BD9-81ED-4DB2-BD59-A6C34878D82A}">
                    <a16:rowId xmlns:a16="http://schemas.microsoft.com/office/drawing/2014/main" val="4033879527"/>
                  </a:ext>
                </a:extLst>
              </a:tr>
              <a:tr h="562151">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SU9</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56.81211268</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97</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0.5856918833</a:t>
                      </a:r>
                    </a:p>
                  </a:txBody>
                  <a:tcPr marL="12154" marR="12154" marT="8103" marB="8103" anchor="ctr"/>
                </a:tc>
                <a:tc>
                  <a:txBody>
                    <a:bodyPr/>
                    <a:lstStyle/>
                    <a:p>
                      <a:pPr algn="ctr" rtl="0" fontAlgn="b"/>
                      <a:r>
                        <a:rPr lang="en-IN" sz="1400" b="0" cap="none" spc="0">
                          <a:ln w="10160">
                            <a:solidFill>
                              <a:schemeClr val="accent5"/>
                            </a:solidFill>
                            <a:prstDash val="solid"/>
                          </a:ln>
                          <a:solidFill>
                            <a:schemeClr val="bg1"/>
                          </a:solidFill>
                          <a:effectLst>
                            <a:outerShdw blurRad="38100" dist="22860" dir="5400000" algn="tl" rotWithShape="0">
                              <a:srgbClr val="000000">
                                <a:alpha val="30000"/>
                              </a:srgbClr>
                            </a:outerShdw>
                          </a:effectLst>
                        </a:rPr>
                        <a:t>0.6442610716</a:t>
                      </a:r>
                    </a:p>
                  </a:txBody>
                  <a:tcPr marL="12154" marR="12154" marT="8103" marB="8103" anchor="ctr"/>
                </a:tc>
                <a:tc>
                  <a:txBody>
                    <a:bodyPr/>
                    <a:lstStyle/>
                    <a:p>
                      <a:pPr algn="ctr" rtl="0" fontAlgn="b"/>
                      <a:r>
                        <a:rPr lang="en-IN" sz="1400" b="0" cap="none" spc="0" dirty="0">
                          <a:ln w="10160">
                            <a:solidFill>
                              <a:schemeClr val="accent5"/>
                            </a:solidFill>
                            <a:prstDash val="solid"/>
                          </a:ln>
                          <a:solidFill>
                            <a:schemeClr val="bg1"/>
                          </a:solidFill>
                          <a:effectLst>
                            <a:outerShdw blurRad="38100" dist="22860" dir="5400000" algn="tl" rotWithShape="0">
                              <a:srgbClr val="000000">
                                <a:alpha val="30000"/>
                              </a:srgbClr>
                            </a:outerShdw>
                          </a:effectLst>
                        </a:rPr>
                        <a:t>5625933170</a:t>
                      </a:r>
                    </a:p>
                  </a:txBody>
                  <a:tcPr marL="12154" marR="12154" marT="8103" marB="8103" anchor="ctr"/>
                </a:tc>
                <a:extLst>
                  <a:ext uri="{0D108BD9-81ED-4DB2-BD59-A6C34878D82A}">
                    <a16:rowId xmlns:a16="http://schemas.microsoft.com/office/drawing/2014/main" val="1250573566"/>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2599134"/>
            <a:ext cx="5486400" cy="685800"/>
          </a:xfrm>
          <a:prstGeom prst="rect">
            <a:avLst/>
          </a:prstGeom>
          <a:noFill/>
          <a:ln/>
        </p:spPr>
        <p:txBody>
          <a:bodyPr wrap="none" lIns="0" tIns="0" rIns="0" bIns="0" rtlCol="0" anchor="t"/>
          <a:lstStyle/>
          <a:p>
            <a:pPr marL="0" indent="0">
              <a:lnSpc>
                <a:spcPts val="5400"/>
              </a:lnSpc>
              <a:buNone/>
            </a:pPr>
            <a:r>
              <a:rPr lang="en-US" sz="4300" dirty="0">
                <a:solidFill>
                  <a:srgbClr val="C6BFEE"/>
                </a:solidFill>
                <a:latin typeface="Prompt" pitchFamily="34" charset="0"/>
                <a:ea typeface="Prompt" pitchFamily="34" charset="-122"/>
                <a:cs typeface="Prompt" pitchFamily="34" charset="-120"/>
              </a:rPr>
              <a:t>Conclusion</a:t>
            </a:r>
            <a:endParaRPr lang="en-US" sz="4300" dirty="0"/>
          </a:p>
        </p:txBody>
      </p:sp>
      <p:sp>
        <p:nvSpPr>
          <p:cNvPr id="4" name="Text 1"/>
          <p:cNvSpPr/>
          <p:nvPr/>
        </p:nvSpPr>
        <p:spPr>
          <a:xfrm>
            <a:off x="864037" y="3655219"/>
            <a:ext cx="7415927" cy="1975247"/>
          </a:xfrm>
          <a:prstGeom prst="rect">
            <a:avLst/>
          </a:prstGeom>
          <a:noFill/>
          <a:ln/>
        </p:spPr>
        <p:txBody>
          <a:bodyPr wrap="squar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Analyzing revenue data such as total revenue per year, average revenue per ticket, and average occupancy per aircraft is critical for airlines seeking to maximize profitability. Airlines can find areas for improvement and modify their pricing and route plans as a result of assessing these indicators.</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315"/>
          </a:xfrm>
          <a:prstGeom prst="rect">
            <a:avLst/>
          </a:prstGeom>
        </p:spPr>
      </p:pic>
      <p:sp>
        <p:nvSpPr>
          <p:cNvPr id="3" name="Text 0"/>
          <p:cNvSpPr/>
          <p:nvPr/>
        </p:nvSpPr>
        <p:spPr>
          <a:xfrm>
            <a:off x="1321356" y="3304342"/>
            <a:ext cx="8981956" cy="601861"/>
          </a:xfrm>
          <a:prstGeom prst="rect">
            <a:avLst/>
          </a:prstGeom>
          <a:noFill/>
          <a:ln/>
        </p:spPr>
        <p:txBody>
          <a:bodyPr wrap="none" lIns="0" tIns="0" rIns="0" bIns="0" rtlCol="0" anchor="t"/>
          <a:lstStyle/>
          <a:p>
            <a:pPr marL="0" indent="0">
              <a:lnSpc>
                <a:spcPts val="4700"/>
              </a:lnSpc>
              <a:buNone/>
            </a:pPr>
            <a:r>
              <a:rPr lang="en-US" sz="3750" dirty="0">
                <a:solidFill>
                  <a:srgbClr val="C6BFEE"/>
                </a:solidFill>
                <a:latin typeface="Prompt" pitchFamily="34" charset="0"/>
                <a:ea typeface="Prompt" pitchFamily="34" charset="-122"/>
                <a:cs typeface="Prompt" pitchFamily="34" charset="-120"/>
              </a:rPr>
              <a:t>Challenges Facing the Airline Industry</a:t>
            </a:r>
            <a:endParaRPr lang="en-US" sz="3750" dirty="0"/>
          </a:p>
        </p:txBody>
      </p:sp>
      <p:sp>
        <p:nvSpPr>
          <p:cNvPr id="4" name="Shape 1"/>
          <p:cNvSpPr/>
          <p:nvPr/>
        </p:nvSpPr>
        <p:spPr>
          <a:xfrm>
            <a:off x="1321356" y="4474845"/>
            <a:ext cx="487442" cy="487442"/>
          </a:xfrm>
          <a:prstGeom prst="roundRect">
            <a:avLst>
              <a:gd name="adj" fmla="val 18669"/>
            </a:avLst>
          </a:prstGeom>
          <a:solidFill>
            <a:srgbClr val="542C49"/>
          </a:solidFill>
          <a:ln w="7620">
            <a:solidFill>
              <a:srgbClr val="6D4562"/>
            </a:solidFill>
            <a:prstDash val="solid"/>
          </a:ln>
        </p:spPr>
      </p:sp>
      <p:sp>
        <p:nvSpPr>
          <p:cNvPr id="5" name="Text 2"/>
          <p:cNvSpPr/>
          <p:nvPr/>
        </p:nvSpPr>
        <p:spPr>
          <a:xfrm>
            <a:off x="1511022" y="4574143"/>
            <a:ext cx="108109" cy="288846"/>
          </a:xfrm>
          <a:prstGeom prst="rect">
            <a:avLst/>
          </a:prstGeom>
          <a:noFill/>
          <a:ln/>
        </p:spPr>
        <p:txBody>
          <a:bodyPr wrap="none" lIns="0" tIns="0" rIns="0" bIns="0" rtlCol="0" anchor="t"/>
          <a:lstStyle/>
          <a:p>
            <a:pPr marL="0" indent="0" algn="ctr">
              <a:lnSpc>
                <a:spcPts val="2250"/>
              </a:lnSpc>
              <a:buNone/>
            </a:pPr>
            <a:r>
              <a:rPr lang="en-US" sz="2250" dirty="0">
                <a:solidFill>
                  <a:srgbClr val="DAD8E9"/>
                </a:solidFill>
                <a:latin typeface="Prompt" pitchFamily="34" charset="0"/>
                <a:ea typeface="Prompt" pitchFamily="34" charset="-122"/>
                <a:cs typeface="Prompt" pitchFamily="34" charset="-120"/>
              </a:rPr>
              <a:t>1</a:t>
            </a:r>
            <a:endParaRPr lang="en-US" sz="2250" dirty="0"/>
          </a:p>
        </p:txBody>
      </p:sp>
      <p:sp>
        <p:nvSpPr>
          <p:cNvPr id="6" name="Text 3"/>
          <p:cNvSpPr/>
          <p:nvPr/>
        </p:nvSpPr>
        <p:spPr>
          <a:xfrm>
            <a:off x="2025372" y="4474845"/>
            <a:ext cx="3147536" cy="601742"/>
          </a:xfrm>
          <a:prstGeom prst="rect">
            <a:avLst/>
          </a:prstGeom>
          <a:noFill/>
          <a:ln/>
        </p:spPr>
        <p:txBody>
          <a:bodyPr wrap="square" lIns="0" tIns="0" rIns="0" bIns="0" rtlCol="0" anchor="t"/>
          <a:lstStyle/>
          <a:p>
            <a:pPr marL="0" indent="0">
              <a:lnSpc>
                <a:spcPts val="2350"/>
              </a:lnSpc>
              <a:buNone/>
            </a:pPr>
            <a:r>
              <a:rPr lang="en-US" sz="1850" dirty="0">
                <a:solidFill>
                  <a:srgbClr val="DAD8E9"/>
                </a:solidFill>
                <a:latin typeface="Prompt" pitchFamily="34" charset="0"/>
                <a:ea typeface="Prompt" pitchFamily="34" charset="-122"/>
                <a:cs typeface="Prompt" pitchFamily="34" charset="-120"/>
              </a:rPr>
              <a:t>Stricter Environmental Regulations</a:t>
            </a:r>
            <a:endParaRPr lang="en-US" sz="1850" dirty="0"/>
          </a:p>
        </p:txBody>
      </p:sp>
      <p:sp>
        <p:nvSpPr>
          <p:cNvPr id="7" name="Text 4"/>
          <p:cNvSpPr/>
          <p:nvPr/>
        </p:nvSpPr>
        <p:spPr>
          <a:xfrm>
            <a:off x="2025372" y="5206484"/>
            <a:ext cx="3147536" cy="2426970"/>
          </a:xfrm>
          <a:prstGeom prst="rect">
            <a:avLst/>
          </a:prstGeom>
          <a:noFill/>
          <a:ln/>
        </p:spPr>
        <p:txBody>
          <a:bodyPr wrap="square" lIns="0" tIns="0" rIns="0" bIns="0" rtlCol="0" anchor="t"/>
          <a:lstStyle/>
          <a:p>
            <a:pPr marL="0" indent="0">
              <a:lnSpc>
                <a:spcPts val="2700"/>
              </a:lnSpc>
              <a:buNone/>
            </a:pPr>
            <a:r>
              <a:rPr lang="en-US" sz="1700" dirty="0">
                <a:solidFill>
                  <a:srgbClr val="DAD8E9"/>
                </a:solidFill>
                <a:latin typeface="Mukta" pitchFamily="34" charset="0"/>
                <a:ea typeface="Mukta" pitchFamily="34" charset="-122"/>
                <a:cs typeface="Mukta" pitchFamily="34" charset="-120"/>
              </a:rPr>
              <a:t>The demand on the airlines industry to decrease its carbon footprint is growing, which has resulted in more stringent environmental laws that raise operating costs and restrict expansion potential.</a:t>
            </a:r>
            <a:endParaRPr lang="en-US" sz="1700" dirty="0"/>
          </a:p>
        </p:txBody>
      </p:sp>
      <p:sp>
        <p:nvSpPr>
          <p:cNvPr id="8" name="Shape 5"/>
          <p:cNvSpPr/>
          <p:nvPr/>
        </p:nvSpPr>
        <p:spPr>
          <a:xfrm>
            <a:off x="5389483" y="4474845"/>
            <a:ext cx="487442" cy="487442"/>
          </a:xfrm>
          <a:prstGeom prst="roundRect">
            <a:avLst>
              <a:gd name="adj" fmla="val 18669"/>
            </a:avLst>
          </a:prstGeom>
          <a:solidFill>
            <a:srgbClr val="542C49"/>
          </a:solidFill>
          <a:ln w="7620">
            <a:solidFill>
              <a:srgbClr val="6D4562"/>
            </a:solidFill>
            <a:prstDash val="solid"/>
          </a:ln>
        </p:spPr>
      </p:sp>
      <p:sp>
        <p:nvSpPr>
          <p:cNvPr id="9" name="Text 6"/>
          <p:cNvSpPr/>
          <p:nvPr/>
        </p:nvSpPr>
        <p:spPr>
          <a:xfrm>
            <a:off x="5548670" y="4574143"/>
            <a:ext cx="169069" cy="288846"/>
          </a:xfrm>
          <a:prstGeom prst="rect">
            <a:avLst/>
          </a:prstGeom>
          <a:noFill/>
          <a:ln/>
        </p:spPr>
        <p:txBody>
          <a:bodyPr wrap="none" lIns="0" tIns="0" rIns="0" bIns="0" rtlCol="0" anchor="t"/>
          <a:lstStyle/>
          <a:p>
            <a:pPr marL="0" indent="0" algn="ctr">
              <a:lnSpc>
                <a:spcPts val="2250"/>
              </a:lnSpc>
              <a:buNone/>
            </a:pPr>
            <a:r>
              <a:rPr lang="en-US" sz="2250" dirty="0">
                <a:solidFill>
                  <a:srgbClr val="DAD8E9"/>
                </a:solidFill>
                <a:latin typeface="Prompt" pitchFamily="34" charset="0"/>
                <a:ea typeface="Prompt" pitchFamily="34" charset="-122"/>
                <a:cs typeface="Prompt" pitchFamily="34" charset="-120"/>
              </a:rPr>
              <a:t>2</a:t>
            </a:r>
            <a:endParaRPr lang="en-US" sz="2250" dirty="0"/>
          </a:p>
        </p:txBody>
      </p:sp>
      <p:sp>
        <p:nvSpPr>
          <p:cNvPr id="10" name="Text 7"/>
          <p:cNvSpPr/>
          <p:nvPr/>
        </p:nvSpPr>
        <p:spPr>
          <a:xfrm>
            <a:off x="6093500" y="4474845"/>
            <a:ext cx="2407325" cy="300871"/>
          </a:xfrm>
          <a:prstGeom prst="rect">
            <a:avLst/>
          </a:prstGeom>
          <a:noFill/>
          <a:ln/>
        </p:spPr>
        <p:txBody>
          <a:bodyPr wrap="none" lIns="0" tIns="0" rIns="0" bIns="0" rtlCol="0" anchor="t"/>
          <a:lstStyle/>
          <a:p>
            <a:pPr marL="0" indent="0">
              <a:lnSpc>
                <a:spcPts val="2350"/>
              </a:lnSpc>
              <a:buNone/>
            </a:pPr>
            <a:r>
              <a:rPr lang="en-US" sz="1850" dirty="0">
                <a:solidFill>
                  <a:srgbClr val="DAD8E9"/>
                </a:solidFill>
                <a:latin typeface="Prompt" pitchFamily="34" charset="0"/>
                <a:ea typeface="Prompt" pitchFamily="34" charset="-122"/>
                <a:cs typeface="Prompt" pitchFamily="34" charset="-120"/>
              </a:rPr>
              <a:t>Higher Flight Taxes</a:t>
            </a:r>
            <a:endParaRPr lang="en-US" sz="1850" dirty="0"/>
          </a:p>
        </p:txBody>
      </p:sp>
      <p:sp>
        <p:nvSpPr>
          <p:cNvPr id="11" name="Text 8"/>
          <p:cNvSpPr/>
          <p:nvPr/>
        </p:nvSpPr>
        <p:spPr>
          <a:xfrm>
            <a:off x="6093500" y="4905613"/>
            <a:ext cx="3147536" cy="2080260"/>
          </a:xfrm>
          <a:prstGeom prst="rect">
            <a:avLst/>
          </a:prstGeom>
          <a:noFill/>
          <a:ln/>
        </p:spPr>
        <p:txBody>
          <a:bodyPr wrap="square" lIns="0" tIns="0" rIns="0" bIns="0" rtlCol="0" anchor="t"/>
          <a:lstStyle/>
          <a:p>
            <a:pPr marL="0" indent="0">
              <a:lnSpc>
                <a:spcPts val="2700"/>
              </a:lnSpc>
              <a:buNone/>
            </a:pPr>
            <a:r>
              <a:rPr lang="en-US" sz="1700" dirty="0">
                <a:solidFill>
                  <a:srgbClr val="DAD8E9"/>
                </a:solidFill>
                <a:latin typeface="Mukta" pitchFamily="34" charset="0"/>
                <a:ea typeface="Mukta" pitchFamily="34" charset="-122"/>
                <a:cs typeface="Mukta" pitchFamily="34" charset="-120"/>
              </a:rPr>
              <a:t>To solve environmental issues and increase money, governments all around the world are taxiing aircraft more heavily, which raises the cost of flying and decreases demand.</a:t>
            </a:r>
            <a:endParaRPr lang="en-US" sz="1700" dirty="0"/>
          </a:p>
        </p:txBody>
      </p:sp>
      <p:sp>
        <p:nvSpPr>
          <p:cNvPr id="12" name="Shape 9"/>
          <p:cNvSpPr/>
          <p:nvPr/>
        </p:nvSpPr>
        <p:spPr>
          <a:xfrm>
            <a:off x="9457611" y="4474845"/>
            <a:ext cx="487442" cy="487442"/>
          </a:xfrm>
          <a:prstGeom prst="roundRect">
            <a:avLst>
              <a:gd name="adj" fmla="val 18669"/>
            </a:avLst>
          </a:prstGeom>
          <a:solidFill>
            <a:srgbClr val="542C49"/>
          </a:solidFill>
          <a:ln w="7620">
            <a:solidFill>
              <a:srgbClr val="6D4562"/>
            </a:solidFill>
            <a:prstDash val="solid"/>
          </a:ln>
        </p:spPr>
      </p:sp>
      <p:sp>
        <p:nvSpPr>
          <p:cNvPr id="13" name="Text 10"/>
          <p:cNvSpPr/>
          <p:nvPr/>
        </p:nvSpPr>
        <p:spPr>
          <a:xfrm>
            <a:off x="9617512" y="4574143"/>
            <a:ext cx="167640" cy="288846"/>
          </a:xfrm>
          <a:prstGeom prst="rect">
            <a:avLst/>
          </a:prstGeom>
          <a:noFill/>
          <a:ln/>
        </p:spPr>
        <p:txBody>
          <a:bodyPr wrap="none" lIns="0" tIns="0" rIns="0" bIns="0" rtlCol="0" anchor="t"/>
          <a:lstStyle/>
          <a:p>
            <a:pPr marL="0" indent="0" algn="ctr">
              <a:lnSpc>
                <a:spcPts val="2250"/>
              </a:lnSpc>
              <a:buNone/>
            </a:pPr>
            <a:r>
              <a:rPr lang="en-US" sz="2250" dirty="0">
                <a:solidFill>
                  <a:srgbClr val="DAD8E9"/>
                </a:solidFill>
                <a:latin typeface="Prompt" pitchFamily="34" charset="0"/>
                <a:ea typeface="Prompt" pitchFamily="34" charset="-122"/>
                <a:cs typeface="Prompt" pitchFamily="34" charset="-120"/>
              </a:rPr>
              <a:t>3</a:t>
            </a:r>
            <a:endParaRPr lang="en-US" sz="2250" dirty="0"/>
          </a:p>
        </p:txBody>
      </p:sp>
      <p:sp>
        <p:nvSpPr>
          <p:cNvPr id="14" name="Text 11"/>
          <p:cNvSpPr/>
          <p:nvPr/>
        </p:nvSpPr>
        <p:spPr>
          <a:xfrm>
            <a:off x="10161627" y="4474845"/>
            <a:ext cx="2407325" cy="300871"/>
          </a:xfrm>
          <a:prstGeom prst="rect">
            <a:avLst/>
          </a:prstGeom>
          <a:noFill/>
          <a:ln/>
        </p:spPr>
        <p:txBody>
          <a:bodyPr wrap="none" lIns="0" tIns="0" rIns="0" bIns="0" rtlCol="0" anchor="t"/>
          <a:lstStyle/>
          <a:p>
            <a:pPr marL="0" indent="0">
              <a:lnSpc>
                <a:spcPts val="2350"/>
              </a:lnSpc>
              <a:buNone/>
            </a:pPr>
            <a:r>
              <a:rPr lang="en-US" sz="1850" dirty="0">
                <a:solidFill>
                  <a:srgbClr val="DAD8E9"/>
                </a:solidFill>
                <a:latin typeface="Prompt" pitchFamily="34" charset="0"/>
                <a:ea typeface="Prompt" pitchFamily="34" charset="-122"/>
                <a:cs typeface="Prompt" pitchFamily="34" charset="-120"/>
              </a:rPr>
              <a:t>Tight Labor Market</a:t>
            </a:r>
            <a:endParaRPr lang="en-US" sz="1850" dirty="0"/>
          </a:p>
        </p:txBody>
      </p:sp>
      <p:sp>
        <p:nvSpPr>
          <p:cNvPr id="15" name="Text 12"/>
          <p:cNvSpPr/>
          <p:nvPr/>
        </p:nvSpPr>
        <p:spPr>
          <a:xfrm>
            <a:off x="10161627" y="4905613"/>
            <a:ext cx="3147536" cy="1040130"/>
          </a:xfrm>
          <a:prstGeom prst="rect">
            <a:avLst/>
          </a:prstGeom>
          <a:noFill/>
          <a:ln/>
        </p:spPr>
        <p:txBody>
          <a:bodyPr wrap="square" lIns="0" tIns="0" rIns="0" bIns="0" rtlCol="0" anchor="t"/>
          <a:lstStyle/>
          <a:p>
            <a:pPr marL="0" indent="0">
              <a:lnSpc>
                <a:spcPts val="2700"/>
              </a:lnSpc>
              <a:buNone/>
            </a:pPr>
            <a:r>
              <a:rPr lang="en-US" sz="1700" dirty="0">
                <a:solidFill>
                  <a:srgbClr val="DAD8E9"/>
                </a:solidFill>
                <a:latin typeface="Mukta" pitchFamily="34" charset="0"/>
                <a:ea typeface="Mukta" pitchFamily="34" charset="-122"/>
                <a:cs typeface="Mukta" pitchFamily="34" charset="-120"/>
              </a:rPr>
              <a:t>The lack of trained people in the aviation sector has increased labor costs and increased turnover rates.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5568" y="998220"/>
            <a:ext cx="6393180" cy="583763"/>
          </a:xfrm>
          <a:prstGeom prst="rect">
            <a:avLst/>
          </a:prstGeom>
          <a:noFill/>
          <a:ln/>
        </p:spPr>
        <p:txBody>
          <a:bodyPr wrap="none" lIns="0" tIns="0" rIns="0" bIns="0" rtlCol="0" anchor="t"/>
          <a:lstStyle/>
          <a:p>
            <a:pPr marL="0" indent="0">
              <a:lnSpc>
                <a:spcPts val="4550"/>
              </a:lnSpc>
              <a:buNone/>
            </a:pPr>
            <a:r>
              <a:rPr lang="en-US" sz="3650" dirty="0">
                <a:solidFill>
                  <a:srgbClr val="C6BFEE"/>
                </a:solidFill>
                <a:latin typeface="Prompt" pitchFamily="34" charset="0"/>
                <a:ea typeface="Prompt" pitchFamily="34" charset="-122"/>
                <a:cs typeface="Prompt" pitchFamily="34" charset="-120"/>
              </a:rPr>
              <a:t>Objectives for Improvement</a:t>
            </a:r>
            <a:endParaRPr lang="en-US" sz="3650" dirty="0"/>
          </a:p>
        </p:txBody>
      </p:sp>
      <p:sp>
        <p:nvSpPr>
          <p:cNvPr id="4" name="Shape 1"/>
          <p:cNvSpPr/>
          <p:nvPr/>
        </p:nvSpPr>
        <p:spPr>
          <a:xfrm>
            <a:off x="735568" y="1897142"/>
            <a:ext cx="7672864" cy="1525905"/>
          </a:xfrm>
          <a:prstGeom prst="roundRect">
            <a:avLst>
              <a:gd name="adj" fmla="val 5785"/>
            </a:avLst>
          </a:prstGeom>
          <a:solidFill>
            <a:srgbClr val="542C49"/>
          </a:solidFill>
          <a:ln w="7620">
            <a:solidFill>
              <a:srgbClr val="6D4562"/>
            </a:solidFill>
            <a:prstDash val="solid"/>
          </a:ln>
        </p:spPr>
      </p:sp>
      <p:sp>
        <p:nvSpPr>
          <p:cNvPr id="5" name="Text 2"/>
          <p:cNvSpPr/>
          <p:nvPr/>
        </p:nvSpPr>
        <p:spPr>
          <a:xfrm>
            <a:off x="953333" y="2114907"/>
            <a:ext cx="2887028" cy="291822"/>
          </a:xfrm>
          <a:prstGeom prst="rect">
            <a:avLst/>
          </a:prstGeom>
          <a:noFill/>
          <a:ln/>
        </p:spPr>
        <p:txBody>
          <a:bodyPr wrap="none" lIns="0" tIns="0" rIns="0" bIns="0" rtlCol="0" anchor="t"/>
          <a:lstStyle/>
          <a:p>
            <a:pPr marL="0" indent="0">
              <a:lnSpc>
                <a:spcPts val="2250"/>
              </a:lnSpc>
              <a:buNone/>
            </a:pPr>
            <a:r>
              <a:rPr lang="en-US" sz="1800" dirty="0">
                <a:solidFill>
                  <a:srgbClr val="DAD8E9"/>
                </a:solidFill>
                <a:latin typeface="Prompt" pitchFamily="34" charset="0"/>
                <a:ea typeface="Prompt" pitchFamily="34" charset="-122"/>
                <a:cs typeface="Prompt" pitchFamily="34" charset="-120"/>
              </a:rPr>
              <a:t>Increase Occupancy Rate</a:t>
            </a:r>
            <a:endParaRPr lang="en-US" sz="1800" dirty="0"/>
          </a:p>
        </p:txBody>
      </p:sp>
      <p:sp>
        <p:nvSpPr>
          <p:cNvPr id="6" name="Text 3"/>
          <p:cNvSpPr/>
          <p:nvPr/>
        </p:nvSpPr>
        <p:spPr>
          <a:xfrm>
            <a:off x="953333" y="2532817"/>
            <a:ext cx="7237333" cy="672465"/>
          </a:xfrm>
          <a:prstGeom prst="rect">
            <a:avLst/>
          </a:prstGeom>
          <a:noFill/>
          <a:ln/>
        </p:spPr>
        <p:txBody>
          <a:bodyPr wrap="square" lIns="0" tIns="0" rIns="0" bIns="0" rtlCol="0" anchor="t"/>
          <a:lstStyle/>
          <a:p>
            <a:pPr marL="0" indent="0">
              <a:lnSpc>
                <a:spcPts val="2600"/>
              </a:lnSpc>
              <a:buNone/>
            </a:pPr>
            <a:r>
              <a:rPr lang="en-US" sz="1650" dirty="0">
                <a:solidFill>
                  <a:srgbClr val="DAD8E9"/>
                </a:solidFill>
                <a:latin typeface="Mukta" pitchFamily="34" charset="0"/>
                <a:ea typeface="Mukta" pitchFamily="34" charset="-122"/>
                <a:cs typeface="Mukta" pitchFamily="34" charset="-120"/>
              </a:rPr>
              <a:t>By increasing the occupancy rate, we can boost the average profit earned per seat and mitigate the impact of the challenges we're facing.</a:t>
            </a:r>
            <a:endParaRPr lang="en-US" sz="1650" dirty="0"/>
          </a:p>
        </p:txBody>
      </p:sp>
      <p:sp>
        <p:nvSpPr>
          <p:cNvPr id="7" name="Shape 4"/>
          <p:cNvSpPr/>
          <p:nvPr/>
        </p:nvSpPr>
        <p:spPr>
          <a:xfrm>
            <a:off x="735568" y="3633192"/>
            <a:ext cx="7672864" cy="1525905"/>
          </a:xfrm>
          <a:prstGeom prst="roundRect">
            <a:avLst>
              <a:gd name="adj" fmla="val 5785"/>
            </a:avLst>
          </a:prstGeom>
          <a:solidFill>
            <a:srgbClr val="542C49"/>
          </a:solidFill>
          <a:ln w="7620">
            <a:solidFill>
              <a:srgbClr val="6D4562"/>
            </a:solidFill>
            <a:prstDash val="solid"/>
          </a:ln>
        </p:spPr>
      </p:sp>
      <p:sp>
        <p:nvSpPr>
          <p:cNvPr id="8" name="Text 5"/>
          <p:cNvSpPr/>
          <p:nvPr/>
        </p:nvSpPr>
        <p:spPr>
          <a:xfrm>
            <a:off x="953333" y="3850958"/>
            <a:ext cx="2816066" cy="291822"/>
          </a:xfrm>
          <a:prstGeom prst="rect">
            <a:avLst/>
          </a:prstGeom>
          <a:noFill/>
          <a:ln/>
        </p:spPr>
        <p:txBody>
          <a:bodyPr wrap="none" lIns="0" tIns="0" rIns="0" bIns="0" rtlCol="0" anchor="t"/>
          <a:lstStyle/>
          <a:p>
            <a:pPr marL="0" indent="0">
              <a:lnSpc>
                <a:spcPts val="2250"/>
              </a:lnSpc>
              <a:buNone/>
            </a:pPr>
            <a:r>
              <a:rPr lang="en-US" sz="1800" dirty="0">
                <a:solidFill>
                  <a:srgbClr val="DAD8E9"/>
                </a:solidFill>
                <a:latin typeface="Prompt" pitchFamily="34" charset="0"/>
                <a:ea typeface="Prompt" pitchFamily="34" charset="-122"/>
                <a:cs typeface="Prompt" pitchFamily="34" charset="-120"/>
              </a:rPr>
              <a:t>Improve Pricing Strategy</a:t>
            </a:r>
            <a:endParaRPr lang="en-US" sz="1800" dirty="0"/>
          </a:p>
        </p:txBody>
      </p:sp>
      <p:sp>
        <p:nvSpPr>
          <p:cNvPr id="9" name="Text 6"/>
          <p:cNvSpPr/>
          <p:nvPr/>
        </p:nvSpPr>
        <p:spPr>
          <a:xfrm>
            <a:off x="953333" y="4268867"/>
            <a:ext cx="7237333" cy="672465"/>
          </a:xfrm>
          <a:prstGeom prst="rect">
            <a:avLst/>
          </a:prstGeom>
          <a:noFill/>
          <a:ln/>
        </p:spPr>
        <p:txBody>
          <a:bodyPr wrap="square" lIns="0" tIns="0" rIns="0" bIns="0" rtlCol="0" anchor="t"/>
          <a:lstStyle/>
          <a:p>
            <a:pPr marL="0" indent="0">
              <a:lnSpc>
                <a:spcPts val="2600"/>
              </a:lnSpc>
              <a:buNone/>
            </a:pPr>
            <a:r>
              <a:rPr lang="en-US" sz="1650" dirty="0">
                <a:solidFill>
                  <a:srgbClr val="DAD8E9"/>
                </a:solidFill>
                <a:latin typeface="Mukta" pitchFamily="34" charset="0"/>
                <a:ea typeface="Mukta" pitchFamily="34" charset="-122"/>
                <a:cs typeface="Mukta" pitchFamily="34" charset="-120"/>
              </a:rPr>
              <a:t>We need to develop a pricing strategy that takes into account the changing market conditions and customer preferences to attract and retain customers.</a:t>
            </a:r>
            <a:endParaRPr lang="en-US" sz="1650" dirty="0"/>
          </a:p>
        </p:txBody>
      </p:sp>
      <p:sp>
        <p:nvSpPr>
          <p:cNvPr id="10" name="Shape 7"/>
          <p:cNvSpPr/>
          <p:nvPr/>
        </p:nvSpPr>
        <p:spPr>
          <a:xfrm>
            <a:off x="735568" y="5369243"/>
            <a:ext cx="7672864" cy="1862138"/>
          </a:xfrm>
          <a:prstGeom prst="roundRect">
            <a:avLst>
              <a:gd name="adj" fmla="val 4741"/>
            </a:avLst>
          </a:prstGeom>
          <a:solidFill>
            <a:srgbClr val="542C49"/>
          </a:solidFill>
          <a:ln w="7620">
            <a:solidFill>
              <a:srgbClr val="6D4562"/>
            </a:solidFill>
            <a:prstDash val="solid"/>
          </a:ln>
        </p:spPr>
      </p:sp>
      <p:sp>
        <p:nvSpPr>
          <p:cNvPr id="11" name="Text 8"/>
          <p:cNvSpPr/>
          <p:nvPr/>
        </p:nvSpPr>
        <p:spPr>
          <a:xfrm>
            <a:off x="953333" y="5587008"/>
            <a:ext cx="3501866" cy="291822"/>
          </a:xfrm>
          <a:prstGeom prst="rect">
            <a:avLst/>
          </a:prstGeom>
          <a:noFill/>
          <a:ln/>
        </p:spPr>
        <p:txBody>
          <a:bodyPr wrap="none" lIns="0" tIns="0" rIns="0" bIns="0" rtlCol="0" anchor="t"/>
          <a:lstStyle/>
          <a:p>
            <a:pPr marL="0" indent="0">
              <a:lnSpc>
                <a:spcPts val="2250"/>
              </a:lnSpc>
              <a:buNone/>
            </a:pPr>
            <a:r>
              <a:rPr lang="en-US" sz="1800" dirty="0">
                <a:solidFill>
                  <a:srgbClr val="DAD8E9"/>
                </a:solidFill>
                <a:latin typeface="Prompt" pitchFamily="34" charset="0"/>
                <a:ea typeface="Prompt" pitchFamily="34" charset="-122"/>
                <a:cs typeface="Prompt" pitchFamily="34" charset="-120"/>
              </a:rPr>
              <a:t>Enhance Customer Experience</a:t>
            </a:r>
            <a:endParaRPr lang="en-US" sz="1800" dirty="0"/>
          </a:p>
        </p:txBody>
      </p:sp>
      <p:sp>
        <p:nvSpPr>
          <p:cNvPr id="12" name="Text 9"/>
          <p:cNvSpPr/>
          <p:nvPr/>
        </p:nvSpPr>
        <p:spPr>
          <a:xfrm>
            <a:off x="953333" y="6004917"/>
            <a:ext cx="7237333" cy="1008698"/>
          </a:xfrm>
          <a:prstGeom prst="rect">
            <a:avLst/>
          </a:prstGeom>
          <a:noFill/>
          <a:ln/>
        </p:spPr>
        <p:txBody>
          <a:bodyPr wrap="square" lIns="0" tIns="0" rIns="0" bIns="0" rtlCol="0" anchor="t"/>
          <a:lstStyle/>
          <a:p>
            <a:pPr marL="0" indent="0">
              <a:lnSpc>
                <a:spcPts val="2600"/>
              </a:lnSpc>
              <a:buNone/>
            </a:pPr>
            <a:r>
              <a:rPr lang="en-US" sz="1650" dirty="0">
                <a:solidFill>
                  <a:srgbClr val="DAD8E9"/>
                </a:solidFill>
                <a:latin typeface="Mukta" pitchFamily="34" charset="0"/>
                <a:ea typeface="Mukta" pitchFamily="34" charset="-122"/>
                <a:cs typeface="Mukta" pitchFamily="34" charset="-120"/>
              </a:rPr>
              <a:t>We need to focus on providing a seamless and convenient experience for our customers, from booking to arrival, to differentiate ourselves in a highly competitive industry and increase customer loyalty.</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1321356" y="2174081"/>
            <a:ext cx="6708338" cy="685800"/>
          </a:xfrm>
          <a:prstGeom prst="rect">
            <a:avLst/>
          </a:prstGeom>
          <a:noFill/>
          <a:ln/>
        </p:spPr>
        <p:txBody>
          <a:bodyPr wrap="none" lIns="0" tIns="0" rIns="0" bIns="0" rtlCol="0" anchor="t"/>
          <a:lstStyle/>
          <a:p>
            <a:pPr marL="0" indent="0">
              <a:lnSpc>
                <a:spcPts val="5400"/>
              </a:lnSpc>
              <a:buNone/>
            </a:pPr>
            <a:r>
              <a:rPr lang="en-US" sz="4300" dirty="0">
                <a:solidFill>
                  <a:srgbClr val="C6BFEE"/>
                </a:solidFill>
                <a:latin typeface="Prompt" pitchFamily="34" charset="0"/>
                <a:ea typeface="Prompt" pitchFamily="34" charset="-122"/>
                <a:cs typeface="Prompt" pitchFamily="34" charset="-120"/>
              </a:rPr>
              <a:t>Aircraft Seating Capacity</a:t>
            </a:r>
            <a:endParaRPr lang="en-US" sz="4300" dirty="0"/>
          </a:p>
        </p:txBody>
      </p:sp>
      <p:graphicFrame>
        <p:nvGraphicFramePr>
          <p:cNvPr id="10" name="Table 9">
            <a:extLst>
              <a:ext uri="{FF2B5EF4-FFF2-40B4-BE49-F238E27FC236}">
                <a16:creationId xmlns:a16="http://schemas.microsoft.com/office/drawing/2014/main" id="{064AC645-1A57-D42D-98E8-8808C400AF18}"/>
              </a:ext>
            </a:extLst>
          </p:cNvPr>
          <p:cNvGraphicFramePr>
            <a:graphicFrameLocks noGrp="1"/>
          </p:cNvGraphicFramePr>
          <p:nvPr>
            <p:extLst>
              <p:ext uri="{D42A27DB-BD31-4B8C-83A1-F6EECF244321}">
                <p14:modId xmlns:p14="http://schemas.microsoft.com/office/powerpoint/2010/main" val="1803667114"/>
              </p:ext>
            </p:extLst>
          </p:nvPr>
        </p:nvGraphicFramePr>
        <p:xfrm>
          <a:off x="3263900" y="3470222"/>
          <a:ext cx="8775700" cy="4162479"/>
        </p:xfrm>
        <a:graphic>
          <a:graphicData uri="http://schemas.openxmlformats.org/drawingml/2006/table">
            <a:tbl>
              <a:tblPr/>
              <a:tblGrid>
                <a:gridCol w="4387850">
                  <a:extLst>
                    <a:ext uri="{9D8B030D-6E8A-4147-A177-3AD203B41FA5}">
                      <a16:colId xmlns:a16="http://schemas.microsoft.com/office/drawing/2014/main" val="3083637512"/>
                    </a:ext>
                  </a:extLst>
                </a:gridCol>
                <a:gridCol w="4387850">
                  <a:extLst>
                    <a:ext uri="{9D8B030D-6E8A-4147-A177-3AD203B41FA5}">
                      <a16:colId xmlns:a16="http://schemas.microsoft.com/office/drawing/2014/main" val="2699182911"/>
                    </a:ext>
                  </a:extLst>
                </a:gridCol>
              </a:tblGrid>
              <a:tr h="1334229">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Aircraft Code</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A035D6"/>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Number of Seats</a:t>
                      </a:r>
                    </a:p>
                  </a:txBody>
                  <a:tcPr marL="0" marR="0" marT="12700" marB="12700" anchor="ctr">
                    <a:lnL w="6350" cap="flat" cmpd="sng" algn="ctr">
                      <a:solidFill>
                        <a:srgbClr val="A035D6"/>
                      </a:solidFill>
                      <a:prstDash val="solid"/>
                      <a:round/>
                      <a:headEnd type="none" w="med" len="med"/>
                      <a:tailEnd type="none" w="med" len="med"/>
                    </a:lnL>
                    <a:lnR w="6350" cap="flat" cmpd="sng" algn="ctr">
                      <a:solidFill>
                        <a:srgbClr val="A035D6"/>
                      </a:solidFill>
                      <a:prstDash val="solid"/>
                      <a:round/>
                      <a:headEnd type="none" w="med" len="med"/>
                      <a:tailEnd type="none" w="med" len="med"/>
                    </a:lnR>
                    <a:lnT w="6350" cap="flat" cmpd="sng" algn="ctr">
                      <a:solidFill>
                        <a:srgbClr val="A035D6"/>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680911041"/>
                  </a:ext>
                </a:extLst>
              </a:tr>
              <a:tr h="471375">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319</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116</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3180369757"/>
                  </a:ext>
                </a:extLst>
              </a:tr>
              <a:tr h="471375">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320</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140</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59043923"/>
                  </a:ext>
                </a:extLst>
              </a:tr>
              <a:tr h="471375">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321</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170</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469956382"/>
                  </a:ext>
                </a:extLst>
              </a:tr>
              <a:tr h="471375">
                <a:tc>
                  <a:txBody>
                    <a:bodyPr/>
                    <a:lstStyle/>
                    <a:p>
                      <a:pPr algn="ctr" rtl="0" fontAlgn="b"/>
                      <a:r>
                        <a:rPr lang="en-IN"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733</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130</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22640798"/>
                  </a:ext>
                </a:extLst>
              </a:tr>
              <a:tr h="471375">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763</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222</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3088331355"/>
                  </a:ext>
                </a:extLst>
              </a:tr>
              <a:tr h="471375">
                <a:tc>
                  <a:txBody>
                    <a:bodyPr/>
                    <a:lstStyle/>
                    <a:p>
                      <a:pPr algn="ctr" rtl="0" fontAlgn="b"/>
                      <a:r>
                        <a:rPr lang="en-IN"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773</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tc>
                  <a:txBody>
                    <a:bodyPr/>
                    <a:lstStyle/>
                    <a:p>
                      <a:pPr algn="ctr" rtl="0" fontAlgn="b"/>
                      <a:r>
                        <a:rPr lang="en-IN"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402</a:t>
                      </a:r>
                    </a:p>
                  </a:txBody>
                  <a:tcPr marL="19050" marR="19050" marT="12700" marB="12700" anchor="ct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1581615287"/>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4" name="Text 0"/>
          <p:cNvSpPr/>
          <p:nvPr/>
        </p:nvSpPr>
        <p:spPr>
          <a:xfrm>
            <a:off x="6350437" y="1270397"/>
            <a:ext cx="6034564" cy="685800"/>
          </a:xfrm>
          <a:prstGeom prst="rect">
            <a:avLst/>
          </a:prstGeom>
          <a:noFill/>
          <a:ln/>
        </p:spPr>
        <p:txBody>
          <a:bodyPr wrap="none" lIns="0" tIns="0" rIns="0" bIns="0" rtlCol="0" anchor="t"/>
          <a:lstStyle/>
          <a:p>
            <a:pPr marL="0" indent="0">
              <a:lnSpc>
                <a:spcPts val="5400"/>
              </a:lnSpc>
              <a:buNone/>
            </a:pPr>
            <a:r>
              <a:rPr lang="en-US" sz="4300">
                <a:solidFill>
                  <a:srgbClr val="C6BFEE"/>
                </a:solidFill>
                <a:latin typeface="Prompt" pitchFamily="34" charset="0"/>
                <a:ea typeface="Prompt" pitchFamily="34" charset="-122"/>
                <a:cs typeface="Prompt" pitchFamily="34" charset="-120"/>
              </a:rPr>
              <a:t>Ticket Booking Insights</a:t>
            </a:r>
            <a:endParaRPr lang="en-US" sz="4300" dirty="0"/>
          </a:p>
        </p:txBody>
      </p:sp>
      <p:sp>
        <p:nvSpPr>
          <p:cNvPr id="5" name="Shape 1"/>
          <p:cNvSpPr/>
          <p:nvPr/>
        </p:nvSpPr>
        <p:spPr>
          <a:xfrm>
            <a:off x="6705481" y="2326481"/>
            <a:ext cx="30480" cy="4632722"/>
          </a:xfrm>
          <a:prstGeom prst="roundRect">
            <a:avLst>
              <a:gd name="adj" fmla="val 340200"/>
            </a:avLst>
          </a:prstGeom>
          <a:solidFill>
            <a:srgbClr val="6D4562"/>
          </a:solidFill>
          <a:ln/>
        </p:spPr>
        <p:txBody>
          <a:bodyPr/>
          <a:lstStyle/>
          <a:p>
            <a:endParaRPr lang="en-IN"/>
          </a:p>
        </p:txBody>
      </p:sp>
      <p:sp>
        <p:nvSpPr>
          <p:cNvPr id="6" name="Shape 2"/>
          <p:cNvSpPr/>
          <p:nvPr/>
        </p:nvSpPr>
        <p:spPr>
          <a:xfrm>
            <a:off x="6967954" y="2866549"/>
            <a:ext cx="864037" cy="30480"/>
          </a:xfrm>
          <a:prstGeom prst="roundRect">
            <a:avLst>
              <a:gd name="adj" fmla="val 340200"/>
            </a:avLst>
          </a:prstGeom>
          <a:solidFill>
            <a:srgbClr val="6D4562"/>
          </a:solidFill>
          <a:ln/>
        </p:spPr>
        <p:txBody>
          <a:bodyPr/>
          <a:lstStyle/>
          <a:p>
            <a:endParaRPr lang="en-IN"/>
          </a:p>
        </p:txBody>
      </p:sp>
      <p:sp>
        <p:nvSpPr>
          <p:cNvPr id="7" name="Shape 3"/>
          <p:cNvSpPr/>
          <p:nvPr/>
        </p:nvSpPr>
        <p:spPr>
          <a:xfrm>
            <a:off x="6443008" y="2604135"/>
            <a:ext cx="555427" cy="555427"/>
          </a:xfrm>
          <a:prstGeom prst="roundRect">
            <a:avLst>
              <a:gd name="adj" fmla="val 18669"/>
            </a:avLst>
          </a:prstGeom>
          <a:solidFill>
            <a:srgbClr val="542C49"/>
          </a:solidFill>
          <a:ln w="15240">
            <a:solidFill>
              <a:srgbClr val="6D4562"/>
            </a:solidFill>
            <a:prstDash val="solid"/>
          </a:ln>
        </p:spPr>
        <p:txBody>
          <a:bodyPr/>
          <a:lstStyle/>
          <a:p>
            <a:endParaRPr lang="en-IN"/>
          </a:p>
        </p:txBody>
      </p:sp>
      <p:sp>
        <p:nvSpPr>
          <p:cNvPr id="8" name="Text 4"/>
          <p:cNvSpPr/>
          <p:nvPr/>
        </p:nvSpPr>
        <p:spPr>
          <a:xfrm>
            <a:off x="6659106" y="2717244"/>
            <a:ext cx="123111" cy="329208"/>
          </a:xfrm>
          <a:prstGeom prst="rect">
            <a:avLst/>
          </a:prstGeom>
          <a:noFill/>
          <a:ln/>
        </p:spPr>
        <p:txBody>
          <a:bodyPr wrap="none" lIns="0" tIns="0" rIns="0" bIns="0" rtlCol="0" anchor="t"/>
          <a:lstStyle/>
          <a:p>
            <a:pPr marL="0" indent="0" algn="ctr">
              <a:lnSpc>
                <a:spcPts val="2550"/>
              </a:lnSpc>
              <a:buNone/>
            </a:pPr>
            <a:r>
              <a:rPr lang="en-US" sz="2550">
                <a:solidFill>
                  <a:srgbClr val="DAD8E9"/>
                </a:solidFill>
                <a:latin typeface="Prompt" pitchFamily="34" charset="0"/>
                <a:ea typeface="Prompt" pitchFamily="34" charset="-122"/>
                <a:cs typeface="Prompt" pitchFamily="34" charset="-120"/>
              </a:rPr>
              <a:t>1</a:t>
            </a:r>
            <a:endParaRPr lang="en-US" sz="2550" dirty="0"/>
          </a:p>
        </p:txBody>
      </p:sp>
      <p:sp>
        <p:nvSpPr>
          <p:cNvPr id="9" name="Text 5"/>
          <p:cNvSpPr/>
          <p:nvPr/>
        </p:nvSpPr>
        <p:spPr>
          <a:xfrm>
            <a:off x="8078510" y="2573298"/>
            <a:ext cx="2743200" cy="342900"/>
          </a:xfrm>
          <a:prstGeom prst="rect">
            <a:avLst/>
          </a:prstGeom>
          <a:noFill/>
          <a:ln/>
        </p:spPr>
        <p:txBody>
          <a:bodyPr wrap="none" lIns="0" tIns="0" rIns="0" bIns="0" rtlCol="0" anchor="t"/>
          <a:lstStyle/>
          <a:p>
            <a:pPr marL="0" indent="0" algn="l">
              <a:lnSpc>
                <a:spcPts val="2700"/>
              </a:lnSpc>
              <a:buNone/>
            </a:pPr>
            <a:r>
              <a:rPr lang="en-US" sz="2150">
                <a:solidFill>
                  <a:srgbClr val="DAD8E9"/>
                </a:solidFill>
                <a:latin typeface="Prompt" pitchFamily="34" charset="0"/>
                <a:ea typeface="Prompt" pitchFamily="34" charset="-122"/>
                <a:cs typeface="Prompt" pitchFamily="34" charset="-120"/>
              </a:rPr>
              <a:t>June 22 - July 7</a:t>
            </a:r>
            <a:endParaRPr lang="en-US" sz="2150" dirty="0"/>
          </a:p>
        </p:txBody>
      </p:sp>
      <p:sp>
        <p:nvSpPr>
          <p:cNvPr id="10" name="Text 6"/>
          <p:cNvSpPr/>
          <p:nvPr/>
        </p:nvSpPr>
        <p:spPr>
          <a:xfrm>
            <a:off x="8078510" y="3064312"/>
            <a:ext cx="5687854" cy="395049"/>
          </a:xfrm>
          <a:prstGeom prst="rect">
            <a:avLst/>
          </a:prstGeom>
          <a:noFill/>
          <a:ln/>
        </p:spPr>
        <p:txBody>
          <a:bodyPr wrap="none" lIns="0" tIns="0" rIns="0" bIns="0" rtlCol="0" anchor="t"/>
          <a:lstStyle/>
          <a:p>
            <a:pPr marL="0" indent="0" algn="l">
              <a:lnSpc>
                <a:spcPts val="3100"/>
              </a:lnSpc>
              <a:buNone/>
            </a:pPr>
            <a:r>
              <a:rPr lang="en-US" sz="1900">
                <a:solidFill>
                  <a:srgbClr val="DAD8E9"/>
                </a:solidFill>
                <a:latin typeface="Mukta" pitchFamily="34" charset="0"/>
                <a:ea typeface="Mukta" pitchFamily="34" charset="-122"/>
                <a:cs typeface="Mukta" pitchFamily="34" charset="-120"/>
              </a:rPr>
              <a:t>Consistent growth in bookings.</a:t>
            </a:r>
            <a:endParaRPr lang="en-US" sz="1900" dirty="0"/>
          </a:p>
        </p:txBody>
      </p:sp>
      <p:sp>
        <p:nvSpPr>
          <p:cNvPr id="11" name="Shape 7"/>
          <p:cNvSpPr/>
          <p:nvPr/>
        </p:nvSpPr>
        <p:spPr>
          <a:xfrm>
            <a:off x="6967954" y="4493062"/>
            <a:ext cx="864037" cy="30480"/>
          </a:xfrm>
          <a:prstGeom prst="roundRect">
            <a:avLst>
              <a:gd name="adj" fmla="val 340200"/>
            </a:avLst>
          </a:prstGeom>
          <a:solidFill>
            <a:srgbClr val="6D4562"/>
          </a:solidFill>
          <a:ln/>
        </p:spPr>
        <p:txBody>
          <a:bodyPr/>
          <a:lstStyle/>
          <a:p>
            <a:endParaRPr lang="en-IN"/>
          </a:p>
        </p:txBody>
      </p:sp>
      <p:sp>
        <p:nvSpPr>
          <p:cNvPr id="12" name="Shape 8"/>
          <p:cNvSpPr/>
          <p:nvPr/>
        </p:nvSpPr>
        <p:spPr>
          <a:xfrm>
            <a:off x="6443008" y="4230648"/>
            <a:ext cx="555427" cy="555427"/>
          </a:xfrm>
          <a:prstGeom prst="roundRect">
            <a:avLst>
              <a:gd name="adj" fmla="val 18669"/>
            </a:avLst>
          </a:prstGeom>
          <a:solidFill>
            <a:srgbClr val="542C49"/>
          </a:solidFill>
          <a:ln w="15240">
            <a:solidFill>
              <a:srgbClr val="6D4562"/>
            </a:solidFill>
            <a:prstDash val="solid"/>
          </a:ln>
        </p:spPr>
        <p:txBody>
          <a:bodyPr/>
          <a:lstStyle/>
          <a:p>
            <a:endParaRPr lang="en-IN"/>
          </a:p>
        </p:txBody>
      </p:sp>
      <p:sp>
        <p:nvSpPr>
          <p:cNvPr id="13" name="Text 9"/>
          <p:cNvSpPr/>
          <p:nvPr/>
        </p:nvSpPr>
        <p:spPr>
          <a:xfrm>
            <a:off x="6624459" y="4343757"/>
            <a:ext cx="192524" cy="329208"/>
          </a:xfrm>
          <a:prstGeom prst="rect">
            <a:avLst/>
          </a:prstGeom>
          <a:noFill/>
          <a:ln/>
        </p:spPr>
        <p:txBody>
          <a:bodyPr wrap="none" lIns="0" tIns="0" rIns="0" bIns="0" rtlCol="0" anchor="t"/>
          <a:lstStyle/>
          <a:p>
            <a:pPr marL="0" indent="0" algn="ctr">
              <a:lnSpc>
                <a:spcPts val="2550"/>
              </a:lnSpc>
              <a:buNone/>
            </a:pPr>
            <a:r>
              <a:rPr lang="en-US" sz="2550">
                <a:solidFill>
                  <a:srgbClr val="DAD8E9"/>
                </a:solidFill>
                <a:latin typeface="Prompt" pitchFamily="34" charset="0"/>
                <a:ea typeface="Prompt" pitchFamily="34" charset="-122"/>
                <a:cs typeface="Prompt" pitchFamily="34" charset="-120"/>
              </a:rPr>
              <a:t>2</a:t>
            </a:r>
            <a:endParaRPr lang="en-US" sz="2550" dirty="0"/>
          </a:p>
        </p:txBody>
      </p:sp>
      <p:sp>
        <p:nvSpPr>
          <p:cNvPr id="14" name="Text 10"/>
          <p:cNvSpPr/>
          <p:nvPr/>
        </p:nvSpPr>
        <p:spPr>
          <a:xfrm>
            <a:off x="8078510" y="4199811"/>
            <a:ext cx="2743200" cy="342900"/>
          </a:xfrm>
          <a:prstGeom prst="rect">
            <a:avLst/>
          </a:prstGeom>
          <a:noFill/>
          <a:ln/>
        </p:spPr>
        <p:txBody>
          <a:bodyPr wrap="none" lIns="0" tIns="0" rIns="0" bIns="0" rtlCol="0" anchor="t"/>
          <a:lstStyle/>
          <a:p>
            <a:pPr marL="0" indent="0" algn="l">
              <a:lnSpc>
                <a:spcPts val="2700"/>
              </a:lnSpc>
              <a:buNone/>
            </a:pPr>
            <a:r>
              <a:rPr lang="en-US" sz="2150">
                <a:solidFill>
                  <a:srgbClr val="DAD8E9"/>
                </a:solidFill>
                <a:latin typeface="Prompt" pitchFamily="34" charset="0"/>
                <a:ea typeface="Prompt" pitchFamily="34" charset="-122"/>
                <a:cs typeface="Prompt" pitchFamily="34" charset="-120"/>
              </a:rPr>
              <a:t>July 7 - July 14</a:t>
            </a:r>
            <a:endParaRPr lang="en-US" sz="2150" dirty="0"/>
          </a:p>
        </p:txBody>
      </p:sp>
      <p:sp>
        <p:nvSpPr>
          <p:cNvPr id="15" name="Text 11"/>
          <p:cNvSpPr/>
          <p:nvPr/>
        </p:nvSpPr>
        <p:spPr>
          <a:xfrm>
            <a:off x="8078510" y="4690824"/>
            <a:ext cx="5687854" cy="395049"/>
          </a:xfrm>
          <a:prstGeom prst="rect">
            <a:avLst/>
          </a:prstGeom>
          <a:noFill/>
          <a:ln/>
        </p:spPr>
        <p:txBody>
          <a:bodyPr wrap="none" lIns="0" tIns="0" rIns="0" bIns="0" rtlCol="0" anchor="t"/>
          <a:lstStyle/>
          <a:p>
            <a:pPr marL="0" indent="0" algn="l">
              <a:lnSpc>
                <a:spcPts val="3100"/>
              </a:lnSpc>
              <a:buNone/>
            </a:pPr>
            <a:r>
              <a:rPr lang="en-US" sz="1900">
                <a:solidFill>
                  <a:srgbClr val="DAD8E9"/>
                </a:solidFill>
                <a:latin typeface="Mukta" pitchFamily="34" charset="0"/>
                <a:ea typeface="Mukta" pitchFamily="34" charset="-122"/>
                <a:cs typeface="Mukta" pitchFamily="34" charset="-120"/>
              </a:rPr>
              <a:t>Stable bookings with a significant peak.</a:t>
            </a:r>
            <a:endParaRPr lang="en-US" sz="1900" dirty="0"/>
          </a:p>
        </p:txBody>
      </p:sp>
      <p:sp>
        <p:nvSpPr>
          <p:cNvPr id="16" name="Shape 12"/>
          <p:cNvSpPr/>
          <p:nvPr/>
        </p:nvSpPr>
        <p:spPr>
          <a:xfrm>
            <a:off x="6967954" y="6119574"/>
            <a:ext cx="864037" cy="30480"/>
          </a:xfrm>
          <a:prstGeom prst="roundRect">
            <a:avLst>
              <a:gd name="adj" fmla="val 340200"/>
            </a:avLst>
          </a:prstGeom>
          <a:solidFill>
            <a:srgbClr val="6D4562"/>
          </a:solidFill>
          <a:ln/>
        </p:spPr>
        <p:txBody>
          <a:bodyPr/>
          <a:lstStyle/>
          <a:p>
            <a:endParaRPr lang="en-IN"/>
          </a:p>
        </p:txBody>
      </p:sp>
      <p:sp>
        <p:nvSpPr>
          <p:cNvPr id="17" name="Shape 13"/>
          <p:cNvSpPr/>
          <p:nvPr/>
        </p:nvSpPr>
        <p:spPr>
          <a:xfrm>
            <a:off x="6443008" y="5857161"/>
            <a:ext cx="555427" cy="555427"/>
          </a:xfrm>
          <a:prstGeom prst="roundRect">
            <a:avLst>
              <a:gd name="adj" fmla="val 18669"/>
            </a:avLst>
          </a:prstGeom>
          <a:solidFill>
            <a:srgbClr val="542C49"/>
          </a:solidFill>
          <a:ln w="15240">
            <a:solidFill>
              <a:srgbClr val="6D4562"/>
            </a:solidFill>
            <a:prstDash val="solid"/>
          </a:ln>
        </p:spPr>
        <p:txBody>
          <a:bodyPr/>
          <a:lstStyle/>
          <a:p>
            <a:endParaRPr lang="en-IN"/>
          </a:p>
        </p:txBody>
      </p:sp>
      <p:sp>
        <p:nvSpPr>
          <p:cNvPr id="18" name="Text 14"/>
          <p:cNvSpPr/>
          <p:nvPr/>
        </p:nvSpPr>
        <p:spPr>
          <a:xfrm>
            <a:off x="6625173" y="5970270"/>
            <a:ext cx="190976" cy="329208"/>
          </a:xfrm>
          <a:prstGeom prst="rect">
            <a:avLst/>
          </a:prstGeom>
          <a:noFill/>
          <a:ln/>
        </p:spPr>
        <p:txBody>
          <a:bodyPr wrap="none" lIns="0" tIns="0" rIns="0" bIns="0" rtlCol="0" anchor="t"/>
          <a:lstStyle/>
          <a:p>
            <a:pPr marL="0" indent="0" algn="ctr">
              <a:lnSpc>
                <a:spcPts val="2550"/>
              </a:lnSpc>
              <a:buNone/>
            </a:pPr>
            <a:r>
              <a:rPr lang="en-US" sz="2550">
                <a:solidFill>
                  <a:srgbClr val="DAD8E9"/>
                </a:solidFill>
                <a:latin typeface="Prompt" pitchFamily="34" charset="0"/>
                <a:ea typeface="Prompt" pitchFamily="34" charset="-122"/>
                <a:cs typeface="Prompt" pitchFamily="34" charset="-120"/>
              </a:rPr>
              <a:t>3</a:t>
            </a:r>
            <a:endParaRPr lang="en-US" sz="2550" dirty="0"/>
          </a:p>
        </p:txBody>
      </p:sp>
      <p:sp>
        <p:nvSpPr>
          <p:cNvPr id="19" name="Text 15"/>
          <p:cNvSpPr/>
          <p:nvPr/>
        </p:nvSpPr>
        <p:spPr>
          <a:xfrm>
            <a:off x="8078510" y="5826323"/>
            <a:ext cx="2743200" cy="342900"/>
          </a:xfrm>
          <a:prstGeom prst="rect">
            <a:avLst/>
          </a:prstGeom>
          <a:noFill/>
          <a:ln/>
        </p:spPr>
        <p:txBody>
          <a:bodyPr wrap="none" lIns="0" tIns="0" rIns="0" bIns="0" rtlCol="0" anchor="t"/>
          <a:lstStyle/>
          <a:p>
            <a:pPr marL="0" indent="0" algn="l">
              <a:lnSpc>
                <a:spcPts val="2700"/>
              </a:lnSpc>
              <a:buNone/>
            </a:pPr>
            <a:r>
              <a:rPr lang="en-US" sz="2150">
                <a:solidFill>
                  <a:srgbClr val="DAD8E9"/>
                </a:solidFill>
                <a:latin typeface="Prompt" pitchFamily="34" charset="0"/>
                <a:ea typeface="Prompt" pitchFamily="34" charset="-122"/>
                <a:cs typeface="Prompt" pitchFamily="34" charset="-120"/>
              </a:rPr>
              <a:t>Revenue Patterns</a:t>
            </a:r>
            <a:endParaRPr lang="en-US" sz="2150" dirty="0"/>
          </a:p>
        </p:txBody>
      </p:sp>
      <p:sp>
        <p:nvSpPr>
          <p:cNvPr id="20" name="Text 16"/>
          <p:cNvSpPr/>
          <p:nvPr/>
        </p:nvSpPr>
        <p:spPr>
          <a:xfrm>
            <a:off x="8078510" y="6317337"/>
            <a:ext cx="5687854" cy="395049"/>
          </a:xfrm>
          <a:prstGeom prst="rect">
            <a:avLst/>
          </a:prstGeom>
          <a:noFill/>
          <a:ln/>
        </p:spPr>
        <p:txBody>
          <a:bodyPr wrap="none" lIns="0" tIns="0" rIns="0" bIns="0" rtlCol="0" anchor="t"/>
          <a:lstStyle/>
          <a:p>
            <a:pPr marL="0" indent="0" algn="l">
              <a:lnSpc>
                <a:spcPts val="3100"/>
              </a:lnSpc>
              <a:buNone/>
            </a:pPr>
            <a:r>
              <a:rPr lang="en-US" sz="1900">
                <a:solidFill>
                  <a:srgbClr val="DAD8E9"/>
                </a:solidFill>
                <a:latin typeface="Mukta" pitchFamily="34" charset="0"/>
                <a:ea typeface="Mukta" pitchFamily="34" charset="-122"/>
                <a:cs typeface="Mukta" pitchFamily="34" charset="-120"/>
              </a:rPr>
              <a:t>Closely reflects ticket bookings.</a:t>
            </a:r>
            <a:endParaRPr lang="en-US" sz="1900" dirty="0"/>
          </a:p>
        </p:txBody>
      </p:sp>
      <p:pic>
        <p:nvPicPr>
          <p:cNvPr id="22" name="Picture 21">
            <a:extLst>
              <a:ext uri="{FF2B5EF4-FFF2-40B4-BE49-F238E27FC236}">
                <a16:creationId xmlns:a16="http://schemas.microsoft.com/office/drawing/2014/main" id="{B21B3EB3-6F7F-B879-C6A7-371683A335AC}"/>
              </a:ext>
            </a:extLst>
          </p:cNvPr>
          <p:cNvPicPr>
            <a:picLocks noChangeAspect="1"/>
          </p:cNvPicPr>
          <p:nvPr/>
        </p:nvPicPr>
        <p:blipFill>
          <a:blip r:embed="rId4"/>
          <a:stretch>
            <a:fillRect/>
          </a:stretch>
        </p:blipFill>
        <p:spPr>
          <a:xfrm>
            <a:off x="30596" y="1287435"/>
            <a:ext cx="5429287" cy="432596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52610" y="2491740"/>
            <a:ext cx="4869180" cy="3246120"/>
          </a:xfrm>
          <a:prstGeom prst="rect">
            <a:avLst/>
          </a:prstGeom>
        </p:spPr>
      </p:pic>
      <p:sp>
        <p:nvSpPr>
          <p:cNvPr id="4" name="Text 0"/>
          <p:cNvSpPr/>
          <p:nvPr/>
        </p:nvSpPr>
        <p:spPr>
          <a:xfrm>
            <a:off x="864037" y="2158484"/>
            <a:ext cx="5486400" cy="685800"/>
          </a:xfrm>
          <a:prstGeom prst="rect">
            <a:avLst/>
          </a:prstGeom>
          <a:noFill/>
          <a:ln/>
        </p:spPr>
        <p:txBody>
          <a:bodyPr wrap="none" lIns="0" tIns="0" rIns="0" bIns="0" rtlCol="0" anchor="t"/>
          <a:lstStyle/>
          <a:p>
            <a:pPr marL="0" indent="0">
              <a:lnSpc>
                <a:spcPts val="5400"/>
              </a:lnSpc>
              <a:buNone/>
            </a:pPr>
            <a:r>
              <a:rPr lang="en-US" sz="4300" dirty="0">
                <a:solidFill>
                  <a:srgbClr val="C6BFEE"/>
                </a:solidFill>
                <a:latin typeface="Prompt" pitchFamily="34" charset="0"/>
                <a:ea typeface="Prompt" pitchFamily="34" charset="-122"/>
                <a:cs typeface="Prompt" pitchFamily="34" charset="-120"/>
              </a:rPr>
              <a:t>Fare Analysis</a:t>
            </a:r>
            <a:endParaRPr lang="en-US" sz="4300" dirty="0"/>
          </a:p>
        </p:txBody>
      </p:sp>
      <p:sp>
        <p:nvSpPr>
          <p:cNvPr id="5" name="Shape 1"/>
          <p:cNvSpPr/>
          <p:nvPr/>
        </p:nvSpPr>
        <p:spPr>
          <a:xfrm>
            <a:off x="864037" y="3214568"/>
            <a:ext cx="7415927" cy="2856547"/>
          </a:xfrm>
          <a:prstGeom prst="roundRect">
            <a:avLst>
              <a:gd name="adj" fmla="val 3630"/>
            </a:avLst>
          </a:prstGeom>
          <a:noFill/>
          <a:ln w="15240">
            <a:solidFill>
              <a:srgbClr val="FFFFFF">
                <a:alpha val="24000"/>
              </a:srgbClr>
            </a:solidFill>
            <a:prstDash val="solid"/>
          </a:ln>
        </p:spPr>
      </p:sp>
      <p:sp>
        <p:nvSpPr>
          <p:cNvPr id="6" name="Shape 2"/>
          <p:cNvSpPr/>
          <p:nvPr/>
        </p:nvSpPr>
        <p:spPr>
          <a:xfrm>
            <a:off x="879277" y="3229808"/>
            <a:ext cx="7384613" cy="706517"/>
          </a:xfrm>
          <a:prstGeom prst="rect">
            <a:avLst/>
          </a:prstGeom>
          <a:solidFill>
            <a:srgbClr val="FFFFFF">
              <a:alpha val="4000"/>
            </a:srgbClr>
          </a:solidFill>
          <a:ln/>
        </p:spPr>
      </p:sp>
      <p:sp>
        <p:nvSpPr>
          <p:cNvPr id="7" name="Text 3"/>
          <p:cNvSpPr/>
          <p:nvPr/>
        </p:nvSpPr>
        <p:spPr>
          <a:xfrm>
            <a:off x="1126927" y="3385542"/>
            <a:ext cx="196381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Class</a:t>
            </a:r>
            <a:endParaRPr lang="en-US" sz="1900" dirty="0"/>
          </a:p>
        </p:txBody>
      </p:sp>
      <p:sp>
        <p:nvSpPr>
          <p:cNvPr id="8" name="Text 4"/>
          <p:cNvSpPr/>
          <p:nvPr/>
        </p:nvSpPr>
        <p:spPr>
          <a:xfrm>
            <a:off x="3591997" y="3385542"/>
            <a:ext cx="196000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Aircraft</a:t>
            </a:r>
            <a:endParaRPr lang="en-US" sz="1900" dirty="0"/>
          </a:p>
        </p:txBody>
      </p:sp>
      <p:sp>
        <p:nvSpPr>
          <p:cNvPr id="9" name="Text 5"/>
          <p:cNvSpPr/>
          <p:nvPr/>
        </p:nvSpPr>
        <p:spPr>
          <a:xfrm>
            <a:off x="6053257" y="3385542"/>
            <a:ext cx="196381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Fare</a:t>
            </a:r>
            <a:endParaRPr lang="en-US" sz="1900" dirty="0"/>
          </a:p>
        </p:txBody>
      </p:sp>
      <p:sp>
        <p:nvSpPr>
          <p:cNvPr id="10" name="Shape 6"/>
          <p:cNvSpPr/>
          <p:nvPr/>
        </p:nvSpPr>
        <p:spPr>
          <a:xfrm>
            <a:off x="879277" y="3936325"/>
            <a:ext cx="7384613" cy="706517"/>
          </a:xfrm>
          <a:prstGeom prst="rect">
            <a:avLst/>
          </a:prstGeom>
          <a:solidFill>
            <a:srgbClr val="000000">
              <a:alpha val="4000"/>
            </a:srgbClr>
          </a:solidFill>
          <a:ln/>
        </p:spPr>
      </p:sp>
      <p:sp>
        <p:nvSpPr>
          <p:cNvPr id="11" name="Text 7"/>
          <p:cNvSpPr/>
          <p:nvPr/>
        </p:nvSpPr>
        <p:spPr>
          <a:xfrm>
            <a:off x="1126927" y="4092059"/>
            <a:ext cx="196381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Business</a:t>
            </a:r>
            <a:endParaRPr lang="en-US" sz="1900" dirty="0"/>
          </a:p>
        </p:txBody>
      </p:sp>
      <p:sp>
        <p:nvSpPr>
          <p:cNvPr id="12" name="Text 8"/>
          <p:cNvSpPr/>
          <p:nvPr/>
        </p:nvSpPr>
        <p:spPr>
          <a:xfrm>
            <a:off x="3591997" y="4092059"/>
            <a:ext cx="196000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All</a:t>
            </a:r>
            <a:endParaRPr lang="en-US" sz="1900" dirty="0"/>
          </a:p>
        </p:txBody>
      </p:sp>
      <p:sp>
        <p:nvSpPr>
          <p:cNvPr id="13" name="Text 9"/>
          <p:cNvSpPr/>
          <p:nvPr/>
        </p:nvSpPr>
        <p:spPr>
          <a:xfrm>
            <a:off x="6053257" y="4092059"/>
            <a:ext cx="196381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Highest</a:t>
            </a:r>
            <a:endParaRPr lang="en-US" sz="1900" dirty="0"/>
          </a:p>
        </p:txBody>
      </p:sp>
      <p:sp>
        <p:nvSpPr>
          <p:cNvPr id="14" name="Shape 10"/>
          <p:cNvSpPr/>
          <p:nvPr/>
        </p:nvSpPr>
        <p:spPr>
          <a:xfrm>
            <a:off x="879277" y="4642842"/>
            <a:ext cx="7384613" cy="706517"/>
          </a:xfrm>
          <a:prstGeom prst="rect">
            <a:avLst/>
          </a:prstGeom>
          <a:solidFill>
            <a:srgbClr val="FFFFFF">
              <a:alpha val="4000"/>
            </a:srgbClr>
          </a:solidFill>
          <a:ln/>
        </p:spPr>
      </p:sp>
      <p:sp>
        <p:nvSpPr>
          <p:cNvPr id="15" name="Text 11"/>
          <p:cNvSpPr/>
          <p:nvPr/>
        </p:nvSpPr>
        <p:spPr>
          <a:xfrm>
            <a:off x="1126927" y="4798576"/>
            <a:ext cx="196381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Comfort</a:t>
            </a:r>
            <a:endParaRPr lang="en-US" sz="1900" dirty="0"/>
          </a:p>
        </p:txBody>
      </p:sp>
      <p:sp>
        <p:nvSpPr>
          <p:cNvPr id="16" name="Text 12"/>
          <p:cNvSpPr/>
          <p:nvPr/>
        </p:nvSpPr>
        <p:spPr>
          <a:xfrm>
            <a:off x="3591997" y="4798576"/>
            <a:ext cx="196000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773</a:t>
            </a:r>
            <a:endParaRPr lang="en-US" sz="1900" dirty="0"/>
          </a:p>
        </p:txBody>
      </p:sp>
      <p:sp>
        <p:nvSpPr>
          <p:cNvPr id="17" name="Text 13"/>
          <p:cNvSpPr/>
          <p:nvPr/>
        </p:nvSpPr>
        <p:spPr>
          <a:xfrm>
            <a:off x="6053257" y="4798576"/>
            <a:ext cx="196381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Mid-range</a:t>
            </a:r>
            <a:endParaRPr lang="en-US" sz="1900" dirty="0"/>
          </a:p>
        </p:txBody>
      </p:sp>
      <p:sp>
        <p:nvSpPr>
          <p:cNvPr id="18" name="Shape 14"/>
          <p:cNvSpPr/>
          <p:nvPr/>
        </p:nvSpPr>
        <p:spPr>
          <a:xfrm>
            <a:off x="879277" y="5349359"/>
            <a:ext cx="7384613" cy="706517"/>
          </a:xfrm>
          <a:prstGeom prst="rect">
            <a:avLst/>
          </a:prstGeom>
          <a:solidFill>
            <a:srgbClr val="000000">
              <a:alpha val="4000"/>
            </a:srgbClr>
          </a:solidFill>
          <a:ln/>
        </p:spPr>
      </p:sp>
      <p:sp>
        <p:nvSpPr>
          <p:cNvPr id="19" name="Text 15"/>
          <p:cNvSpPr/>
          <p:nvPr/>
        </p:nvSpPr>
        <p:spPr>
          <a:xfrm>
            <a:off x="1126927" y="5505093"/>
            <a:ext cx="196381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Economy</a:t>
            </a:r>
            <a:endParaRPr lang="en-US" sz="1900" dirty="0"/>
          </a:p>
        </p:txBody>
      </p:sp>
      <p:sp>
        <p:nvSpPr>
          <p:cNvPr id="20" name="Text 16"/>
          <p:cNvSpPr/>
          <p:nvPr/>
        </p:nvSpPr>
        <p:spPr>
          <a:xfrm>
            <a:off x="3591997" y="5505093"/>
            <a:ext cx="196000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All</a:t>
            </a:r>
            <a:endParaRPr lang="en-US" sz="1900" dirty="0"/>
          </a:p>
        </p:txBody>
      </p:sp>
      <p:sp>
        <p:nvSpPr>
          <p:cNvPr id="21" name="Text 17"/>
          <p:cNvSpPr/>
          <p:nvPr/>
        </p:nvSpPr>
        <p:spPr>
          <a:xfrm>
            <a:off x="6053257" y="5505093"/>
            <a:ext cx="1963817"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Lowest</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52610" y="2122527"/>
            <a:ext cx="4869061" cy="3984546"/>
          </a:xfrm>
          <a:prstGeom prst="rect">
            <a:avLst/>
          </a:prstGeom>
        </p:spPr>
      </p:pic>
      <p:sp>
        <p:nvSpPr>
          <p:cNvPr id="4" name="Text 0"/>
          <p:cNvSpPr/>
          <p:nvPr/>
        </p:nvSpPr>
        <p:spPr>
          <a:xfrm>
            <a:off x="864037" y="1594366"/>
            <a:ext cx="5486400" cy="685800"/>
          </a:xfrm>
          <a:prstGeom prst="rect">
            <a:avLst/>
          </a:prstGeom>
          <a:noFill/>
          <a:ln/>
        </p:spPr>
        <p:txBody>
          <a:bodyPr wrap="none" lIns="0" tIns="0" rIns="0" bIns="0" rtlCol="0" anchor="t"/>
          <a:lstStyle/>
          <a:p>
            <a:pPr marL="0" indent="0">
              <a:lnSpc>
                <a:spcPts val="5400"/>
              </a:lnSpc>
              <a:buNone/>
            </a:pPr>
            <a:r>
              <a:rPr lang="en-US" sz="4300" dirty="0">
                <a:solidFill>
                  <a:srgbClr val="C6BFEE"/>
                </a:solidFill>
                <a:latin typeface="Prompt" pitchFamily="34" charset="0"/>
                <a:ea typeface="Prompt" pitchFamily="34" charset="-122"/>
                <a:cs typeface="Prompt" pitchFamily="34" charset="-120"/>
              </a:rPr>
              <a:t>Occupancy Rates</a:t>
            </a:r>
            <a:endParaRPr lang="en-US" sz="4300" dirty="0"/>
          </a:p>
        </p:txBody>
      </p:sp>
      <p:sp>
        <p:nvSpPr>
          <p:cNvPr id="5" name="Shape 1"/>
          <p:cNvSpPr/>
          <p:nvPr/>
        </p:nvSpPr>
        <p:spPr>
          <a:xfrm>
            <a:off x="864037" y="2928104"/>
            <a:ext cx="555427" cy="555427"/>
          </a:xfrm>
          <a:prstGeom prst="roundRect">
            <a:avLst>
              <a:gd name="adj" fmla="val 18669"/>
            </a:avLst>
          </a:prstGeom>
          <a:solidFill>
            <a:srgbClr val="542C49"/>
          </a:solidFill>
          <a:ln w="15240">
            <a:solidFill>
              <a:srgbClr val="6D4562"/>
            </a:solidFill>
            <a:prstDash val="solid"/>
          </a:ln>
        </p:spPr>
      </p:sp>
      <p:sp>
        <p:nvSpPr>
          <p:cNvPr id="6" name="Text 2"/>
          <p:cNvSpPr/>
          <p:nvPr/>
        </p:nvSpPr>
        <p:spPr>
          <a:xfrm>
            <a:off x="1080135" y="3041213"/>
            <a:ext cx="123111" cy="329208"/>
          </a:xfrm>
          <a:prstGeom prst="rect">
            <a:avLst/>
          </a:prstGeom>
          <a:noFill/>
          <a:ln/>
        </p:spPr>
        <p:txBody>
          <a:bodyPr wrap="none" lIns="0" tIns="0" rIns="0" bIns="0" rtlCol="0" anchor="t"/>
          <a:lstStyle/>
          <a:p>
            <a:pPr marL="0" indent="0" algn="ctr">
              <a:lnSpc>
                <a:spcPts val="2550"/>
              </a:lnSpc>
              <a:buNone/>
            </a:pPr>
            <a:r>
              <a:rPr lang="en-US" sz="2550" dirty="0">
                <a:solidFill>
                  <a:srgbClr val="DAD8E9"/>
                </a:solidFill>
                <a:latin typeface="Prompt" pitchFamily="34" charset="0"/>
                <a:ea typeface="Prompt" pitchFamily="34" charset="-122"/>
                <a:cs typeface="Prompt" pitchFamily="34" charset="-120"/>
              </a:rPr>
              <a:t>1</a:t>
            </a:r>
            <a:endParaRPr lang="en-US" sz="2550" dirty="0"/>
          </a:p>
        </p:txBody>
      </p:sp>
      <p:sp>
        <p:nvSpPr>
          <p:cNvPr id="7" name="Text 3"/>
          <p:cNvSpPr/>
          <p:nvPr/>
        </p:nvSpPr>
        <p:spPr>
          <a:xfrm>
            <a:off x="1666280" y="2928104"/>
            <a:ext cx="3375898" cy="342900"/>
          </a:xfrm>
          <a:prstGeom prst="rect">
            <a:avLst/>
          </a:prstGeom>
          <a:noFill/>
          <a:ln/>
        </p:spPr>
        <p:txBody>
          <a:bodyPr wrap="none" lIns="0" tIns="0" rIns="0" bIns="0" rtlCol="0" anchor="t"/>
          <a:lstStyle/>
          <a:p>
            <a:pPr marL="0" indent="0">
              <a:lnSpc>
                <a:spcPts val="2700"/>
              </a:lnSpc>
              <a:buNone/>
            </a:pPr>
            <a:r>
              <a:rPr lang="en-US" sz="2150" dirty="0">
                <a:solidFill>
                  <a:srgbClr val="DAD8E9"/>
                </a:solidFill>
                <a:latin typeface="Prompt" pitchFamily="34" charset="0"/>
                <a:ea typeface="Prompt" pitchFamily="34" charset="-122"/>
                <a:cs typeface="Prompt" pitchFamily="34" charset="-120"/>
              </a:rPr>
              <a:t>Occupancy Rate Analysis</a:t>
            </a:r>
            <a:endParaRPr lang="en-US" sz="2150" dirty="0"/>
          </a:p>
        </p:txBody>
      </p:sp>
      <p:sp>
        <p:nvSpPr>
          <p:cNvPr id="8" name="Text 4"/>
          <p:cNvSpPr/>
          <p:nvPr/>
        </p:nvSpPr>
        <p:spPr>
          <a:xfrm>
            <a:off x="1666280" y="3419118"/>
            <a:ext cx="6613684"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Evaluates how effectively seats are filled.</a:t>
            </a:r>
            <a:endParaRPr lang="en-US" sz="1900" dirty="0"/>
          </a:p>
        </p:txBody>
      </p:sp>
      <p:sp>
        <p:nvSpPr>
          <p:cNvPr id="9" name="Shape 5"/>
          <p:cNvSpPr/>
          <p:nvPr/>
        </p:nvSpPr>
        <p:spPr>
          <a:xfrm>
            <a:off x="864037" y="4338638"/>
            <a:ext cx="555427" cy="555427"/>
          </a:xfrm>
          <a:prstGeom prst="roundRect">
            <a:avLst>
              <a:gd name="adj" fmla="val 18669"/>
            </a:avLst>
          </a:prstGeom>
          <a:solidFill>
            <a:srgbClr val="542C49"/>
          </a:solidFill>
          <a:ln w="15240">
            <a:solidFill>
              <a:srgbClr val="6D4562"/>
            </a:solidFill>
            <a:prstDash val="solid"/>
          </a:ln>
        </p:spPr>
      </p:sp>
      <p:sp>
        <p:nvSpPr>
          <p:cNvPr id="10" name="Text 6"/>
          <p:cNvSpPr/>
          <p:nvPr/>
        </p:nvSpPr>
        <p:spPr>
          <a:xfrm>
            <a:off x="1045488" y="4451747"/>
            <a:ext cx="192524" cy="329208"/>
          </a:xfrm>
          <a:prstGeom prst="rect">
            <a:avLst/>
          </a:prstGeom>
          <a:noFill/>
          <a:ln/>
        </p:spPr>
        <p:txBody>
          <a:bodyPr wrap="none" lIns="0" tIns="0" rIns="0" bIns="0" rtlCol="0" anchor="t"/>
          <a:lstStyle/>
          <a:p>
            <a:pPr marL="0" indent="0" algn="ctr">
              <a:lnSpc>
                <a:spcPts val="2550"/>
              </a:lnSpc>
              <a:buNone/>
            </a:pPr>
            <a:r>
              <a:rPr lang="en-US" sz="2550" dirty="0">
                <a:solidFill>
                  <a:srgbClr val="DAD8E9"/>
                </a:solidFill>
                <a:latin typeface="Prompt" pitchFamily="34" charset="0"/>
                <a:ea typeface="Prompt" pitchFamily="34" charset="-122"/>
                <a:cs typeface="Prompt" pitchFamily="34" charset="-120"/>
              </a:rPr>
              <a:t>2</a:t>
            </a:r>
            <a:endParaRPr lang="en-US" sz="2550" dirty="0"/>
          </a:p>
        </p:txBody>
      </p:sp>
      <p:sp>
        <p:nvSpPr>
          <p:cNvPr id="11" name="Text 7"/>
          <p:cNvSpPr/>
          <p:nvPr/>
        </p:nvSpPr>
        <p:spPr>
          <a:xfrm>
            <a:off x="1666280" y="4338638"/>
            <a:ext cx="3466624" cy="342900"/>
          </a:xfrm>
          <a:prstGeom prst="rect">
            <a:avLst/>
          </a:prstGeom>
          <a:noFill/>
          <a:ln/>
        </p:spPr>
        <p:txBody>
          <a:bodyPr wrap="none" lIns="0" tIns="0" rIns="0" bIns="0" rtlCol="0" anchor="t"/>
          <a:lstStyle/>
          <a:p>
            <a:pPr marL="0" indent="0">
              <a:lnSpc>
                <a:spcPts val="2700"/>
              </a:lnSpc>
              <a:buNone/>
            </a:pPr>
            <a:r>
              <a:rPr lang="en-US" sz="2150" dirty="0">
                <a:solidFill>
                  <a:srgbClr val="DAD8E9"/>
                </a:solidFill>
                <a:latin typeface="Prompt" pitchFamily="34" charset="0"/>
                <a:ea typeface="Prompt" pitchFamily="34" charset="-122"/>
                <a:cs typeface="Prompt" pitchFamily="34" charset="-120"/>
              </a:rPr>
              <a:t>Potential Revenue Growth</a:t>
            </a:r>
            <a:endParaRPr lang="en-US" sz="2150" dirty="0"/>
          </a:p>
        </p:txBody>
      </p:sp>
      <p:sp>
        <p:nvSpPr>
          <p:cNvPr id="12" name="Text 8"/>
          <p:cNvSpPr/>
          <p:nvPr/>
        </p:nvSpPr>
        <p:spPr>
          <a:xfrm>
            <a:off x="1666280" y="4829651"/>
            <a:ext cx="6613684"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Illustrates impact of increasing occupancy.</a:t>
            </a:r>
            <a:endParaRPr lang="en-US" sz="1900" dirty="0"/>
          </a:p>
        </p:txBody>
      </p:sp>
      <p:sp>
        <p:nvSpPr>
          <p:cNvPr id="13" name="Shape 9"/>
          <p:cNvSpPr/>
          <p:nvPr/>
        </p:nvSpPr>
        <p:spPr>
          <a:xfrm>
            <a:off x="864037" y="5749171"/>
            <a:ext cx="555427" cy="555427"/>
          </a:xfrm>
          <a:prstGeom prst="roundRect">
            <a:avLst>
              <a:gd name="adj" fmla="val 18669"/>
            </a:avLst>
          </a:prstGeom>
          <a:solidFill>
            <a:srgbClr val="542C49"/>
          </a:solidFill>
          <a:ln w="15240">
            <a:solidFill>
              <a:srgbClr val="6D4562"/>
            </a:solidFill>
            <a:prstDash val="solid"/>
          </a:ln>
        </p:spPr>
      </p:sp>
      <p:sp>
        <p:nvSpPr>
          <p:cNvPr id="14" name="Text 10"/>
          <p:cNvSpPr/>
          <p:nvPr/>
        </p:nvSpPr>
        <p:spPr>
          <a:xfrm>
            <a:off x="1046202" y="5862280"/>
            <a:ext cx="190976" cy="329208"/>
          </a:xfrm>
          <a:prstGeom prst="rect">
            <a:avLst/>
          </a:prstGeom>
          <a:noFill/>
          <a:ln/>
        </p:spPr>
        <p:txBody>
          <a:bodyPr wrap="none" lIns="0" tIns="0" rIns="0" bIns="0" rtlCol="0" anchor="t"/>
          <a:lstStyle/>
          <a:p>
            <a:pPr marL="0" indent="0" algn="ctr">
              <a:lnSpc>
                <a:spcPts val="2550"/>
              </a:lnSpc>
              <a:buNone/>
            </a:pPr>
            <a:r>
              <a:rPr lang="en-US" sz="2550" dirty="0">
                <a:solidFill>
                  <a:srgbClr val="DAD8E9"/>
                </a:solidFill>
                <a:latin typeface="Prompt" pitchFamily="34" charset="0"/>
                <a:ea typeface="Prompt" pitchFamily="34" charset="-122"/>
                <a:cs typeface="Prompt" pitchFamily="34" charset="-120"/>
              </a:rPr>
              <a:t>3</a:t>
            </a:r>
            <a:endParaRPr lang="en-US" sz="2550" dirty="0"/>
          </a:p>
        </p:txBody>
      </p:sp>
      <p:sp>
        <p:nvSpPr>
          <p:cNvPr id="15" name="Text 11"/>
          <p:cNvSpPr/>
          <p:nvPr/>
        </p:nvSpPr>
        <p:spPr>
          <a:xfrm>
            <a:off x="1666280" y="5749171"/>
            <a:ext cx="3678198" cy="342900"/>
          </a:xfrm>
          <a:prstGeom prst="rect">
            <a:avLst/>
          </a:prstGeom>
          <a:noFill/>
          <a:ln/>
        </p:spPr>
        <p:txBody>
          <a:bodyPr wrap="none" lIns="0" tIns="0" rIns="0" bIns="0" rtlCol="0" anchor="t"/>
          <a:lstStyle/>
          <a:p>
            <a:pPr marL="0" indent="0">
              <a:lnSpc>
                <a:spcPts val="2700"/>
              </a:lnSpc>
              <a:buNone/>
            </a:pPr>
            <a:r>
              <a:rPr lang="en-US" sz="2150" dirty="0">
                <a:solidFill>
                  <a:srgbClr val="DAD8E9"/>
                </a:solidFill>
                <a:latin typeface="Prompt" pitchFamily="34" charset="0"/>
                <a:ea typeface="Prompt" pitchFamily="34" charset="-122"/>
                <a:cs typeface="Prompt" pitchFamily="34" charset="-120"/>
              </a:rPr>
              <a:t>10% Increase in Occupancy</a:t>
            </a:r>
            <a:endParaRPr lang="en-US" sz="2150" dirty="0"/>
          </a:p>
        </p:txBody>
      </p:sp>
      <p:sp>
        <p:nvSpPr>
          <p:cNvPr id="16" name="Text 12"/>
          <p:cNvSpPr/>
          <p:nvPr/>
        </p:nvSpPr>
        <p:spPr>
          <a:xfrm>
            <a:off x="1666280" y="6240185"/>
            <a:ext cx="6613684" cy="395049"/>
          </a:xfrm>
          <a:prstGeom prst="rect">
            <a:avLst/>
          </a:prstGeom>
          <a:noFill/>
          <a:ln/>
        </p:spPr>
        <p:txBody>
          <a:bodyPr wrap="non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Significant revenue boost potential.</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2219"/>
          </a:xfrm>
          <a:prstGeom prst="rect">
            <a:avLst/>
          </a:prstGeom>
        </p:spPr>
      </p:pic>
      <p:pic>
        <p:nvPicPr>
          <p:cNvPr id="3" name="Image 1" descr="preencoded.png"/>
          <p:cNvPicPr>
            <a:picLocks noChangeAspect="1"/>
          </p:cNvPicPr>
          <p:nvPr/>
        </p:nvPicPr>
        <p:blipFill>
          <a:blip r:embed="rId4"/>
          <a:stretch>
            <a:fillRect/>
          </a:stretch>
        </p:blipFill>
        <p:spPr>
          <a:xfrm>
            <a:off x="9448562" y="2323743"/>
            <a:ext cx="4877157" cy="3584734"/>
          </a:xfrm>
          <a:prstGeom prst="rect">
            <a:avLst/>
          </a:prstGeom>
        </p:spPr>
      </p:pic>
      <p:sp>
        <p:nvSpPr>
          <p:cNvPr id="4" name="Text 0"/>
          <p:cNvSpPr/>
          <p:nvPr/>
        </p:nvSpPr>
        <p:spPr>
          <a:xfrm>
            <a:off x="852964" y="670203"/>
            <a:ext cx="5416153" cy="676989"/>
          </a:xfrm>
          <a:prstGeom prst="rect">
            <a:avLst/>
          </a:prstGeom>
          <a:noFill/>
          <a:ln/>
        </p:spPr>
        <p:txBody>
          <a:bodyPr wrap="none" lIns="0" tIns="0" rIns="0" bIns="0" rtlCol="0" anchor="t"/>
          <a:lstStyle/>
          <a:p>
            <a:pPr marL="0" indent="0">
              <a:lnSpc>
                <a:spcPts val="5300"/>
              </a:lnSpc>
              <a:buNone/>
            </a:pPr>
            <a:r>
              <a:rPr lang="en-US" sz="4250" dirty="0">
                <a:solidFill>
                  <a:srgbClr val="C6BFEE"/>
                </a:solidFill>
                <a:latin typeface="Prompt" pitchFamily="34" charset="0"/>
                <a:ea typeface="Prompt" pitchFamily="34" charset="-122"/>
                <a:cs typeface="Prompt" pitchFamily="34" charset="-120"/>
              </a:rPr>
              <a:t>Pricing Strategy</a:t>
            </a:r>
            <a:endParaRPr lang="en-US" sz="4250" dirty="0"/>
          </a:p>
        </p:txBody>
      </p:sp>
      <p:pic>
        <p:nvPicPr>
          <p:cNvPr id="5" name="Image 2" descr="preencoded.png"/>
          <p:cNvPicPr>
            <a:picLocks noChangeAspect="1"/>
          </p:cNvPicPr>
          <p:nvPr/>
        </p:nvPicPr>
        <p:blipFill>
          <a:blip r:embed="rId5"/>
          <a:stretch>
            <a:fillRect/>
          </a:stretch>
        </p:blipFill>
        <p:spPr>
          <a:xfrm>
            <a:off x="852964" y="1712714"/>
            <a:ext cx="1218605" cy="1949768"/>
          </a:xfrm>
          <a:prstGeom prst="rect">
            <a:avLst/>
          </a:prstGeom>
        </p:spPr>
      </p:pic>
      <p:sp>
        <p:nvSpPr>
          <p:cNvPr id="6" name="Text 1"/>
          <p:cNvSpPr/>
          <p:nvPr/>
        </p:nvSpPr>
        <p:spPr>
          <a:xfrm>
            <a:off x="2437090" y="1956435"/>
            <a:ext cx="2708077" cy="338495"/>
          </a:xfrm>
          <a:prstGeom prst="rect">
            <a:avLst/>
          </a:prstGeom>
          <a:noFill/>
          <a:ln/>
        </p:spPr>
        <p:txBody>
          <a:bodyPr wrap="none" lIns="0" tIns="0" rIns="0" bIns="0" rtlCol="0" anchor="t"/>
          <a:lstStyle/>
          <a:p>
            <a:pPr marL="0" indent="0" algn="l">
              <a:lnSpc>
                <a:spcPts val="2650"/>
              </a:lnSpc>
              <a:buNone/>
            </a:pPr>
            <a:r>
              <a:rPr lang="en-US" sz="2100" dirty="0">
                <a:solidFill>
                  <a:srgbClr val="DAD8E9"/>
                </a:solidFill>
                <a:latin typeface="Prompt" pitchFamily="34" charset="0"/>
                <a:ea typeface="Prompt" pitchFamily="34" charset="-122"/>
                <a:cs typeface="Prompt" pitchFamily="34" charset="-120"/>
              </a:rPr>
              <a:t>Lower Fares</a:t>
            </a:r>
            <a:endParaRPr lang="en-US" sz="2100" dirty="0"/>
          </a:p>
        </p:txBody>
      </p:sp>
      <p:sp>
        <p:nvSpPr>
          <p:cNvPr id="7" name="Text 2"/>
          <p:cNvSpPr/>
          <p:nvPr/>
        </p:nvSpPr>
        <p:spPr>
          <a:xfrm>
            <a:off x="2437090" y="2441138"/>
            <a:ext cx="5853946" cy="389930"/>
          </a:xfrm>
          <a:prstGeom prst="rect">
            <a:avLst/>
          </a:prstGeom>
          <a:noFill/>
          <a:ln/>
        </p:spPr>
        <p:txBody>
          <a:bodyPr wrap="none" lIns="0" tIns="0" rIns="0" bIns="0" rtlCol="0" anchor="t"/>
          <a:lstStyle/>
          <a:p>
            <a:pPr marL="0" indent="0" algn="l">
              <a:lnSpc>
                <a:spcPts val="3050"/>
              </a:lnSpc>
              <a:buNone/>
            </a:pPr>
            <a:r>
              <a:rPr lang="en-US" sz="1900" dirty="0">
                <a:solidFill>
                  <a:srgbClr val="DAD8E9"/>
                </a:solidFill>
                <a:latin typeface="Mukta" pitchFamily="34" charset="0"/>
                <a:ea typeface="Mukta" pitchFamily="34" charset="-122"/>
                <a:cs typeface="Mukta" pitchFamily="34" charset="-120"/>
              </a:rPr>
              <a:t>Attract more passengers on less popular routes.</a:t>
            </a:r>
            <a:endParaRPr lang="en-US" sz="1900" dirty="0"/>
          </a:p>
        </p:txBody>
      </p:sp>
      <p:pic>
        <p:nvPicPr>
          <p:cNvPr id="8" name="Image 3" descr="preencoded.png"/>
          <p:cNvPicPr>
            <a:picLocks noChangeAspect="1"/>
          </p:cNvPicPr>
          <p:nvPr/>
        </p:nvPicPr>
        <p:blipFill>
          <a:blip r:embed="rId6"/>
          <a:stretch>
            <a:fillRect/>
          </a:stretch>
        </p:blipFill>
        <p:spPr>
          <a:xfrm>
            <a:off x="852964" y="3662482"/>
            <a:ext cx="1218605" cy="1949768"/>
          </a:xfrm>
          <a:prstGeom prst="rect">
            <a:avLst/>
          </a:prstGeom>
        </p:spPr>
      </p:pic>
      <p:sp>
        <p:nvSpPr>
          <p:cNvPr id="9" name="Text 3"/>
          <p:cNvSpPr/>
          <p:nvPr/>
        </p:nvSpPr>
        <p:spPr>
          <a:xfrm>
            <a:off x="2437090" y="3906203"/>
            <a:ext cx="2974181" cy="338495"/>
          </a:xfrm>
          <a:prstGeom prst="rect">
            <a:avLst/>
          </a:prstGeom>
          <a:noFill/>
          <a:ln/>
        </p:spPr>
        <p:txBody>
          <a:bodyPr wrap="none" lIns="0" tIns="0" rIns="0" bIns="0" rtlCol="0" anchor="t"/>
          <a:lstStyle/>
          <a:p>
            <a:pPr marL="0" indent="0" algn="l">
              <a:lnSpc>
                <a:spcPts val="2650"/>
              </a:lnSpc>
              <a:buNone/>
            </a:pPr>
            <a:r>
              <a:rPr lang="en-US" sz="2100" dirty="0">
                <a:solidFill>
                  <a:srgbClr val="DAD8E9"/>
                </a:solidFill>
                <a:latin typeface="Prompt" pitchFamily="34" charset="0"/>
                <a:ea typeface="Prompt" pitchFamily="34" charset="-122"/>
                <a:cs typeface="Prompt" pitchFamily="34" charset="-120"/>
              </a:rPr>
              <a:t>Adjust Excessive Fares</a:t>
            </a:r>
            <a:endParaRPr lang="en-US" sz="2100" dirty="0"/>
          </a:p>
        </p:txBody>
      </p:sp>
      <p:sp>
        <p:nvSpPr>
          <p:cNvPr id="10" name="Text 4"/>
          <p:cNvSpPr/>
          <p:nvPr/>
        </p:nvSpPr>
        <p:spPr>
          <a:xfrm>
            <a:off x="2437090" y="4390906"/>
            <a:ext cx="5853946" cy="389930"/>
          </a:xfrm>
          <a:prstGeom prst="rect">
            <a:avLst/>
          </a:prstGeom>
          <a:noFill/>
          <a:ln/>
        </p:spPr>
        <p:txBody>
          <a:bodyPr wrap="none" lIns="0" tIns="0" rIns="0" bIns="0" rtlCol="0" anchor="t"/>
          <a:lstStyle/>
          <a:p>
            <a:pPr marL="0" indent="0" algn="l">
              <a:lnSpc>
                <a:spcPts val="3050"/>
              </a:lnSpc>
              <a:buNone/>
            </a:pPr>
            <a:r>
              <a:rPr lang="en-US" sz="1900" dirty="0">
                <a:solidFill>
                  <a:srgbClr val="DAD8E9"/>
                </a:solidFill>
                <a:latin typeface="Mukta" pitchFamily="34" charset="0"/>
                <a:ea typeface="Mukta" pitchFamily="34" charset="-122"/>
                <a:cs typeface="Mukta" pitchFamily="34" charset="-120"/>
              </a:rPr>
              <a:t>Optimize pricing to align with market demand.</a:t>
            </a:r>
            <a:endParaRPr lang="en-US" sz="1900" dirty="0"/>
          </a:p>
        </p:txBody>
      </p:sp>
      <p:pic>
        <p:nvPicPr>
          <p:cNvPr id="11" name="Image 4" descr="preencoded.png"/>
          <p:cNvPicPr>
            <a:picLocks noChangeAspect="1"/>
          </p:cNvPicPr>
          <p:nvPr/>
        </p:nvPicPr>
        <p:blipFill>
          <a:blip r:embed="rId7"/>
          <a:stretch>
            <a:fillRect/>
          </a:stretch>
        </p:blipFill>
        <p:spPr>
          <a:xfrm>
            <a:off x="852964" y="5612249"/>
            <a:ext cx="1218605" cy="1949768"/>
          </a:xfrm>
          <a:prstGeom prst="rect">
            <a:avLst/>
          </a:prstGeom>
        </p:spPr>
      </p:pic>
      <p:sp>
        <p:nvSpPr>
          <p:cNvPr id="12" name="Text 5"/>
          <p:cNvSpPr/>
          <p:nvPr/>
        </p:nvSpPr>
        <p:spPr>
          <a:xfrm>
            <a:off x="2437090" y="5855970"/>
            <a:ext cx="2708077" cy="338495"/>
          </a:xfrm>
          <a:prstGeom prst="rect">
            <a:avLst/>
          </a:prstGeom>
          <a:noFill/>
          <a:ln/>
        </p:spPr>
        <p:txBody>
          <a:bodyPr wrap="none" lIns="0" tIns="0" rIns="0" bIns="0" rtlCol="0" anchor="t"/>
          <a:lstStyle/>
          <a:p>
            <a:pPr marL="0" indent="0" algn="l">
              <a:lnSpc>
                <a:spcPts val="2650"/>
              </a:lnSpc>
              <a:buNone/>
            </a:pPr>
            <a:r>
              <a:rPr lang="en-US" sz="2100" dirty="0">
                <a:solidFill>
                  <a:srgbClr val="DAD8E9"/>
                </a:solidFill>
                <a:latin typeface="Prompt" pitchFamily="34" charset="0"/>
                <a:ea typeface="Prompt" pitchFamily="34" charset="-122"/>
                <a:cs typeface="Prompt" pitchFamily="34" charset="-120"/>
              </a:rPr>
              <a:t>Increase Occupancy</a:t>
            </a:r>
            <a:endParaRPr lang="en-US" sz="2100" dirty="0"/>
          </a:p>
        </p:txBody>
      </p:sp>
      <p:sp>
        <p:nvSpPr>
          <p:cNvPr id="13" name="Text 6"/>
          <p:cNvSpPr/>
          <p:nvPr/>
        </p:nvSpPr>
        <p:spPr>
          <a:xfrm>
            <a:off x="2437090" y="6340673"/>
            <a:ext cx="5853946" cy="389930"/>
          </a:xfrm>
          <a:prstGeom prst="rect">
            <a:avLst/>
          </a:prstGeom>
          <a:noFill/>
          <a:ln/>
        </p:spPr>
        <p:txBody>
          <a:bodyPr wrap="none" lIns="0" tIns="0" rIns="0" bIns="0" rtlCol="0" anchor="t"/>
          <a:lstStyle/>
          <a:p>
            <a:pPr marL="0" indent="0" algn="l">
              <a:lnSpc>
                <a:spcPts val="3050"/>
              </a:lnSpc>
              <a:buNone/>
            </a:pPr>
            <a:r>
              <a:rPr lang="en-US" sz="1900" dirty="0">
                <a:solidFill>
                  <a:srgbClr val="DAD8E9"/>
                </a:solidFill>
                <a:latin typeface="Mukta" pitchFamily="34" charset="0"/>
                <a:ea typeface="Mukta" pitchFamily="34" charset="-122"/>
                <a:cs typeface="Mukta" pitchFamily="34" charset="-120"/>
              </a:rPr>
              <a:t>Maximizing passenger capacity and revenue.</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52610" y="2816304"/>
            <a:ext cx="4869061" cy="2596872"/>
          </a:xfrm>
          <a:prstGeom prst="rect">
            <a:avLst/>
          </a:prstGeom>
        </p:spPr>
      </p:pic>
      <p:sp>
        <p:nvSpPr>
          <p:cNvPr id="4" name="Text 0"/>
          <p:cNvSpPr/>
          <p:nvPr/>
        </p:nvSpPr>
        <p:spPr>
          <a:xfrm>
            <a:off x="864037" y="2035969"/>
            <a:ext cx="7415927" cy="1892618"/>
          </a:xfrm>
          <a:prstGeom prst="rect">
            <a:avLst/>
          </a:prstGeom>
          <a:noFill/>
          <a:ln/>
        </p:spPr>
        <p:txBody>
          <a:bodyPr wrap="square" lIns="0" tIns="0" rIns="0" bIns="0" rtlCol="0" anchor="t"/>
          <a:lstStyle/>
          <a:p>
            <a:pPr marL="0" indent="0">
              <a:lnSpc>
                <a:spcPts val="7450"/>
              </a:lnSpc>
              <a:buNone/>
            </a:pPr>
            <a:r>
              <a:rPr lang="en-US" sz="5950" dirty="0">
                <a:solidFill>
                  <a:srgbClr val="C6BFEE"/>
                </a:solidFill>
                <a:latin typeface="Prompt" pitchFamily="34" charset="0"/>
                <a:ea typeface="Prompt" pitchFamily="34" charset="-122"/>
                <a:cs typeface="Prompt" pitchFamily="34" charset="-120"/>
              </a:rPr>
              <a:t>Analyzing Occupancy Rate</a:t>
            </a:r>
            <a:endParaRPr lang="en-US" sz="5950" dirty="0"/>
          </a:p>
        </p:txBody>
      </p:sp>
      <p:sp>
        <p:nvSpPr>
          <p:cNvPr id="5" name="Text 1"/>
          <p:cNvSpPr/>
          <p:nvPr/>
        </p:nvSpPr>
        <p:spPr>
          <a:xfrm>
            <a:off x="864037" y="4298871"/>
            <a:ext cx="7415927" cy="1185148"/>
          </a:xfrm>
          <a:prstGeom prst="rect">
            <a:avLst/>
          </a:prstGeom>
          <a:noFill/>
          <a:ln/>
        </p:spPr>
        <p:txBody>
          <a:bodyPr wrap="square" lIns="0" tIns="0" rIns="0" bIns="0" rtlCol="0" anchor="t"/>
          <a:lstStyle/>
          <a:p>
            <a:pPr marL="0" indent="0">
              <a:lnSpc>
                <a:spcPts val="3100"/>
              </a:lnSpc>
              <a:buNone/>
            </a:pPr>
            <a:r>
              <a:rPr lang="en-US" sz="1900" dirty="0">
                <a:solidFill>
                  <a:srgbClr val="DAD8E9"/>
                </a:solidFill>
                <a:latin typeface="Mukta" pitchFamily="34" charset="0"/>
                <a:ea typeface="Mukta" pitchFamily="34" charset="-122"/>
                <a:cs typeface="Mukta" pitchFamily="34" charset="-120"/>
              </a:rPr>
              <a:t>This part of presentation analyzes the occupancy rate of an airline, focusing on how efficiently seats are filled on each aircraft and exploring the potential revenue impact of increasing occupancy.</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11C7CEA-CC32-4FFD-9366-7327F2EDBF71}">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72</TotalTime>
  <Words>976</Words>
  <Application>Microsoft Office PowerPoint</Application>
  <PresentationFormat>Custom</PresentationFormat>
  <Paragraphs>218</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Prompt</vt:lpstr>
      <vt:lpstr>Mukta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Tanmoy Guria</cp:lastModifiedBy>
  <cp:revision>3</cp:revision>
  <dcterms:created xsi:type="dcterms:W3CDTF">2024-09-16T13:11:49Z</dcterms:created>
  <dcterms:modified xsi:type="dcterms:W3CDTF">2024-09-16T14:26:08Z</dcterms:modified>
</cp:coreProperties>
</file>